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7" r:id="rId2"/>
    <p:sldId id="259" r:id="rId3"/>
    <p:sldId id="260" r:id="rId4"/>
    <p:sldId id="31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1" r:id="rId31"/>
    <p:sldId id="287" r:id="rId32"/>
    <p:sldId id="288" r:id="rId33"/>
    <p:sldId id="289" r:id="rId34"/>
    <p:sldId id="290" r:id="rId35"/>
    <p:sldId id="291" r:id="rId36"/>
    <p:sldId id="292" r:id="rId37"/>
    <p:sldId id="293" r:id="rId38"/>
    <p:sldId id="299" r:id="rId39"/>
    <p:sldId id="302" r:id="rId40"/>
    <p:sldId id="294" r:id="rId41"/>
    <p:sldId id="295" r:id="rId42"/>
    <p:sldId id="296" r:id="rId43"/>
    <p:sldId id="298" r:id="rId44"/>
    <p:sldId id="297" r:id="rId45"/>
    <p:sldId id="300" r:id="rId46"/>
    <p:sldId id="301" r:id="rId47"/>
    <p:sldId id="303" r:id="rId48"/>
    <p:sldId id="304" r:id="rId49"/>
    <p:sldId id="306" r:id="rId50"/>
    <p:sldId id="305" r:id="rId51"/>
    <p:sldId id="307" r:id="rId52"/>
    <p:sldId id="308" r:id="rId5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5" d="100"/>
          <a:sy n="55" d="100"/>
        </p:scale>
        <p:origin x="-96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D506B2D-2ABD-439D-8049-419E9196AF9E}"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5A613F3-5A7F-45EA-8741-19752F37118B}"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213C33B-0EBF-48E9-BF64-3C11B3F3556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1CBC7D9-1D64-4BDA-9B40-CB07550CCBE6}"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E7676CAD-1CB1-49E3-A8DC-C8C631A93780}"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877D26D6-32FE-4279-BE4E-6A1E39E1DEDC}"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B2FDFF12-B2DE-4E84-8098-897EF5EAAFB6}"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6B545CAF-E9C0-4E81-A9A0-EB73A20F6C10}"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0A7994B-CAA7-4697-98DD-F1B0197C9705}"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DC1231E-FFCB-4140-8CFF-4EFF919BDD19}"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D3FD5CD-11F6-48D0-AEDD-008C7D9FFF60}"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38A5B5BC-8B43-4823-A645-7B2F70795FB9}"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nalog.garant.ru/fns/nk/c795308775a57fb313c764c676bc1bde/" TargetMode="External"/><Relationship Id="rId5" Type="http://schemas.openxmlformats.org/officeDocument/2006/relationships/hyperlink" Target="http://nalog.garant.ru/fns/nk/94206f5e03d0cd8deb464137af7982da/" TargetMode="External"/><Relationship Id="rId4" Type="http://schemas.openxmlformats.org/officeDocument/2006/relationships/hyperlink" Target="http://nalog.garant.ru/fns/nk/799227b78d40d5a23b80e35ebae5418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consultant.ru/document/cons_doc_LAW_28165/ad7728a5768a7f748a114aa5cfe692204af73c4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www.nalog.ru/rn50/news/tax_doc_news/789032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www.nalog.ru/rn73/news/tax_doc_news/778870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its.1c.ru/db/garant/content/26234550/hdoc" TargetMode="External"/><Relationship Id="rId2" Type="http://schemas.openxmlformats.org/officeDocument/2006/relationships/hyperlink" Target="https://its.1c.ru/db/garant/content/70550726/hdoc"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ChangeArrowheads="1"/>
          </p:cNvSpPr>
          <p:nvPr/>
        </p:nvSpPr>
        <p:spPr bwMode="auto">
          <a:xfrm>
            <a:off x="152400" y="1295400"/>
            <a:ext cx="8991600" cy="4400550"/>
          </a:xfrm>
          <a:prstGeom prst="rect">
            <a:avLst/>
          </a:prstGeom>
          <a:noFill/>
          <a:ln>
            <a:noFill/>
          </a:ln>
          <a:effectLst/>
          <a:extLst>
            <a:ext uri="{909E8E84-426E-40DD-AFC4-6F175D3DCCD1}"/>
            <a:ext uri="{91240B29-F687-4F45-9708-019B960494DF}"/>
            <a:ext uri="{AF507438-7753-43E0-B8FC-AC1667EBCBE1}"/>
          </a:extLst>
        </p:spPr>
        <p:txBody>
          <a:bodyPr anchor="ctr">
            <a:spAutoFit/>
          </a:bodyPr>
          <a:lstStyle/>
          <a:p>
            <a:pPr algn="ctr">
              <a:defRPr/>
            </a:pPr>
            <a:r>
              <a:rPr lang="ru-RU" sz="2800" b="1" dirty="0" smtClean="0"/>
              <a:t>Налогообложение </a:t>
            </a:r>
            <a:r>
              <a:rPr lang="ru-RU" sz="2800" b="1" dirty="0"/>
              <a:t>субъектов малого и среднего  предпринимательства</a:t>
            </a:r>
          </a:p>
          <a:p>
            <a:pPr>
              <a:defRPr/>
            </a:pPr>
            <a:endParaRPr lang="ru-RU" sz="2800" dirty="0"/>
          </a:p>
          <a:p>
            <a:pPr>
              <a:defRPr/>
            </a:pPr>
            <a:r>
              <a:rPr lang="ru-RU" sz="2800" b="1" dirty="0"/>
              <a:t>Вопросы</a:t>
            </a:r>
            <a:r>
              <a:rPr lang="ru-RU" sz="2800" dirty="0"/>
              <a:t>:</a:t>
            </a:r>
          </a:p>
          <a:p>
            <a:pPr>
              <a:defRPr/>
            </a:pPr>
            <a:endParaRPr lang="ru-RU" sz="2800" dirty="0"/>
          </a:p>
          <a:p>
            <a:pPr marL="514350" indent="-514350">
              <a:buFontTx/>
              <a:buAutoNum type="arabicPeriod"/>
              <a:defRPr/>
            </a:pPr>
            <a:r>
              <a:rPr lang="ru-RU" sz="2800" dirty="0"/>
              <a:t>Виды и особенности режимов  налогообложения</a:t>
            </a:r>
          </a:p>
          <a:p>
            <a:pPr marL="514350" indent="-514350">
              <a:buFontTx/>
              <a:buAutoNum type="arabicPeriod"/>
              <a:defRPr/>
            </a:pPr>
            <a:endParaRPr lang="ru-RU" sz="2800" dirty="0"/>
          </a:p>
          <a:p>
            <a:pPr>
              <a:defRPr/>
            </a:pPr>
            <a:r>
              <a:rPr lang="ru-RU" sz="2800" dirty="0"/>
              <a:t>2. Оптимизация налогообложения субъектов малого и среднего предпринимательства</a:t>
            </a:r>
          </a:p>
          <a:p>
            <a:pPr marL="342900" indent="-342900" algn="ctr">
              <a:defRPr/>
            </a:pPr>
            <a:endParaRPr lang="ru-RU" sz="2800" b="1" dirty="0">
              <a:latin typeface="Arial" charset="0"/>
            </a:endParaRPr>
          </a:p>
        </p:txBody>
      </p:sp>
      <p:pic>
        <p:nvPicPr>
          <p:cNvPr id="2051" name="Picture 9" descr="http://www.bsaa.edu.ru/images/logo_BGAY.png"/>
          <p:cNvPicPr>
            <a:picLocks noChangeAspect="1" noChangeArrowheads="1"/>
          </p:cNvPicPr>
          <p:nvPr/>
        </p:nvPicPr>
        <p:blipFill>
          <a:blip r:embed="rId2" cstate="print"/>
          <a:srcRect/>
          <a:stretch>
            <a:fillRect/>
          </a:stretch>
        </p:blipFill>
        <p:spPr bwMode="auto">
          <a:xfrm>
            <a:off x="0" y="0"/>
            <a:ext cx="1339850" cy="1357313"/>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3075"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3076"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077" name="Rectangle 8"/>
          <p:cNvSpPr>
            <a:spLocks noChangeArrowheads="1"/>
          </p:cNvSpPr>
          <p:nvPr/>
        </p:nvSpPr>
        <p:spPr bwMode="auto">
          <a:xfrm>
            <a:off x="304800" y="759411"/>
            <a:ext cx="8686800" cy="5262979"/>
          </a:xfrm>
          <a:prstGeom prst="rect">
            <a:avLst/>
          </a:prstGeom>
          <a:noFill/>
          <a:ln w="9525">
            <a:noFill/>
            <a:miter lim="800000"/>
            <a:headEnd/>
            <a:tailEnd/>
          </a:ln>
        </p:spPr>
        <p:txBody>
          <a:bodyPr anchor="ctr">
            <a:spAutoFit/>
          </a:bodyPr>
          <a:lstStyle/>
          <a:p>
            <a:pPr indent="450850" algn="ctr" eaLnBrk="0" hangingPunct="0"/>
            <a:r>
              <a:rPr lang="ru-RU" sz="2800" b="1" dirty="0">
                <a:latin typeface="Times New Roman" pitchFamily="18" charset="0"/>
                <a:ea typeface="Calibri" pitchFamily="34" charset="0"/>
                <a:cs typeface="Times New Roman" pitchFamily="18" charset="0"/>
              </a:rPr>
              <a:t>-1-</a:t>
            </a:r>
            <a:endParaRPr lang="ru-RU" sz="2800" dirty="0">
              <a:latin typeface="Times New Roman" pitchFamily="18" charset="0"/>
              <a:ea typeface="Calibri" pitchFamily="34" charset="0"/>
              <a:cs typeface="Times New Roman" pitchFamily="18" charset="0"/>
            </a:endParaRPr>
          </a:p>
          <a:p>
            <a:pPr indent="450850" eaLnBrk="0" hangingPunct="0"/>
            <a:r>
              <a:rPr lang="ru-RU" sz="2800" dirty="0">
                <a:latin typeface="Times New Roman" pitchFamily="18" charset="0"/>
                <a:ea typeface="Calibri" pitchFamily="34" charset="0"/>
                <a:cs typeface="Times New Roman" pitchFamily="18" charset="0"/>
              </a:rPr>
              <a:t>В данный момент в России существует несколько видов налогообложения для субъектов малого предпринимательства на рисунке 1: </a:t>
            </a:r>
            <a:endParaRPr lang="ru-RU" sz="2800" dirty="0">
              <a:latin typeface="Times New Roman" pitchFamily="18" charset="0"/>
              <a:cs typeface="Times New Roman" pitchFamily="18" charset="0"/>
            </a:endParaRPr>
          </a:p>
          <a:p>
            <a:pPr indent="450850" eaLnBrk="0" hangingPunct="0"/>
            <a:r>
              <a:rPr lang="ru-RU" sz="2800" dirty="0">
                <a:latin typeface="Times New Roman" pitchFamily="18" charset="0"/>
                <a:ea typeface="Calibri" pitchFamily="34" charset="0"/>
                <a:cs typeface="Calibri" pitchFamily="34" charset="0"/>
              </a:rPr>
              <a:t>- общая система налогообложения; </a:t>
            </a:r>
            <a:endParaRPr lang="ru-RU" sz="2800" dirty="0">
              <a:latin typeface="Times New Roman" pitchFamily="18" charset="0"/>
              <a:cs typeface="Times New Roman" pitchFamily="18" charset="0"/>
            </a:endParaRPr>
          </a:p>
          <a:p>
            <a:pPr indent="450850" eaLnBrk="0" hangingPunct="0"/>
            <a:r>
              <a:rPr lang="ru-RU" sz="2800" dirty="0">
                <a:latin typeface="Times New Roman" pitchFamily="18" charset="0"/>
                <a:ea typeface="Calibri" pitchFamily="34" charset="0"/>
                <a:cs typeface="Calibri" pitchFamily="34" charset="0"/>
              </a:rPr>
              <a:t>- упрощенная система налогообложения; </a:t>
            </a:r>
            <a:endParaRPr lang="ru-RU" sz="2800" dirty="0">
              <a:latin typeface="Times New Roman" pitchFamily="18" charset="0"/>
              <a:cs typeface="Times New Roman" pitchFamily="18" charset="0"/>
            </a:endParaRPr>
          </a:p>
          <a:p>
            <a:pPr indent="450850" eaLnBrk="0" hangingPunct="0"/>
            <a:r>
              <a:rPr lang="ru-RU" sz="2800" dirty="0">
                <a:latin typeface="Times New Roman" pitchFamily="18" charset="0"/>
                <a:ea typeface="Calibri" pitchFamily="34" charset="0"/>
                <a:cs typeface="Calibri" pitchFamily="34" charset="0"/>
              </a:rPr>
              <a:t>- налогообложение в виде единого налога на вмененный доход; </a:t>
            </a:r>
            <a:endParaRPr lang="ru-RU" sz="2800" dirty="0">
              <a:latin typeface="Times New Roman" pitchFamily="18" charset="0"/>
              <a:cs typeface="Times New Roman" pitchFamily="18" charset="0"/>
            </a:endParaRPr>
          </a:p>
          <a:p>
            <a:pPr indent="450850" eaLnBrk="0" hangingPunct="0"/>
            <a:r>
              <a:rPr lang="ru-RU" sz="2800" dirty="0">
                <a:latin typeface="Times New Roman" pitchFamily="18" charset="0"/>
                <a:ea typeface="Calibri" pitchFamily="34" charset="0"/>
                <a:cs typeface="Calibri" pitchFamily="34" charset="0"/>
              </a:rPr>
              <a:t>- налогообложение в виде единого сельскохозяйственного </a:t>
            </a:r>
            <a:r>
              <a:rPr lang="ru-RU" sz="2800" dirty="0" smtClean="0">
                <a:latin typeface="Times New Roman" pitchFamily="18" charset="0"/>
                <a:ea typeface="Calibri" pitchFamily="34" charset="0"/>
                <a:cs typeface="Calibri" pitchFamily="34" charset="0"/>
              </a:rPr>
              <a:t>налога (до 2021 года); </a:t>
            </a:r>
            <a:endParaRPr lang="ru-RU" sz="2800" dirty="0">
              <a:latin typeface="Times New Roman" pitchFamily="18" charset="0"/>
              <a:cs typeface="Times New Roman" pitchFamily="18" charset="0"/>
            </a:endParaRPr>
          </a:p>
          <a:p>
            <a:pPr indent="450850" eaLnBrk="0" hangingPunct="0"/>
            <a:r>
              <a:rPr lang="ru-RU" sz="2800" dirty="0">
                <a:latin typeface="Times New Roman" pitchFamily="18" charset="0"/>
                <a:ea typeface="Calibri" pitchFamily="34" charset="0"/>
                <a:cs typeface="Calibri" pitchFamily="34" charset="0"/>
              </a:rPr>
              <a:t>- налогообложение в виде </a:t>
            </a:r>
            <a:r>
              <a:rPr lang="ru-RU" sz="2800" dirty="0" smtClean="0">
                <a:latin typeface="Times New Roman" pitchFamily="18" charset="0"/>
                <a:ea typeface="Calibri" pitchFamily="34" charset="0"/>
                <a:cs typeface="Calibri" pitchFamily="34" charset="0"/>
              </a:rPr>
              <a:t>патента;</a:t>
            </a:r>
          </a:p>
          <a:p>
            <a:pPr lvl="0" indent="450850" eaLnBrk="0" hangingPunct="0"/>
            <a:r>
              <a:rPr lang="ru-RU" sz="2800" dirty="0" smtClean="0">
                <a:latin typeface="Times New Roman" pitchFamily="18" charset="0"/>
                <a:ea typeface="Calibri" pitchFamily="34" charset="0"/>
                <a:cs typeface="Calibri" pitchFamily="34" charset="0"/>
              </a:rPr>
              <a:t>- </a:t>
            </a:r>
            <a:r>
              <a:rPr lang="ru-RU" sz="2800" dirty="0">
                <a:latin typeface="Times New Roman" pitchFamily="18" charset="0"/>
                <a:ea typeface="Calibri" pitchFamily="34" charset="0"/>
                <a:cs typeface="Times New Roman" pitchFamily="18" charset="0"/>
              </a:rPr>
              <a:t>н</a:t>
            </a: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алог на профессиональный доход (НПД)</a:t>
            </a:r>
            <a:r>
              <a:rPr lang="ru-RU" sz="2800" dirty="0" smtClean="0">
                <a:latin typeface="Times New Roman" pitchFamily="18" charset="0"/>
                <a:cs typeface="Times New Roman" pitchFamily="18" charset="0"/>
              </a:rPr>
              <a:t>.</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4099"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410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pic>
        <p:nvPicPr>
          <p:cNvPr id="4101" name="Picture 2"/>
          <p:cNvPicPr>
            <a:picLocks noChangeAspect="1" noChangeArrowheads="1"/>
          </p:cNvPicPr>
          <p:nvPr/>
        </p:nvPicPr>
        <p:blipFill>
          <a:blip r:embed="rId4" cstate="print"/>
          <a:srcRect/>
          <a:stretch>
            <a:fillRect/>
          </a:stretch>
        </p:blipFill>
        <p:spPr bwMode="auto">
          <a:xfrm>
            <a:off x="685800" y="457200"/>
            <a:ext cx="8077200" cy="4481513"/>
          </a:xfrm>
          <a:prstGeom prst="rect">
            <a:avLst/>
          </a:prstGeom>
          <a:noFill/>
          <a:ln w="9525">
            <a:noFill/>
            <a:miter lim="800000"/>
            <a:headEnd/>
            <a:tailEnd/>
          </a:ln>
        </p:spPr>
      </p:pic>
      <p:sp>
        <p:nvSpPr>
          <p:cNvPr id="4102" name="Прямоугольник 6"/>
          <p:cNvSpPr>
            <a:spLocks noChangeArrowheads="1"/>
          </p:cNvSpPr>
          <p:nvPr/>
        </p:nvSpPr>
        <p:spPr bwMode="auto">
          <a:xfrm>
            <a:off x="304800" y="4953000"/>
            <a:ext cx="8382000" cy="646113"/>
          </a:xfrm>
          <a:prstGeom prst="rect">
            <a:avLst/>
          </a:prstGeom>
          <a:noFill/>
          <a:ln w="9525">
            <a:noFill/>
            <a:miter lim="800000"/>
            <a:headEnd/>
            <a:tailEnd/>
          </a:ln>
        </p:spPr>
        <p:txBody>
          <a:bodyPr>
            <a:spAutoFit/>
          </a:bodyPr>
          <a:lstStyle/>
          <a:p>
            <a:pPr algn="ctr"/>
            <a:r>
              <a:rPr lang="ru-RU" b="1" dirty="0">
                <a:latin typeface="Times New Roman" pitchFamily="18" charset="0"/>
                <a:cs typeface="Times New Roman" pitchFamily="18" charset="0"/>
              </a:rPr>
              <a:t>Рисунок 1 - Виды налоговых режимов для субъектов малого и среднего  предпринимательства </a:t>
            </a:r>
            <a:r>
              <a:rPr lang="ru-RU" b="1" dirty="0" smtClean="0">
                <a:latin typeface="Times New Roman" pitchFamily="18" charset="0"/>
                <a:cs typeface="Times New Roman" pitchFamily="18" charset="0"/>
              </a:rPr>
              <a:t>в 2020 году </a:t>
            </a:r>
            <a:endParaRPr lang="ru-RU"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4099"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410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66579" name="Rectangle 1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pSp>
        <p:nvGrpSpPr>
          <p:cNvPr id="66561" name="Полотно 2"/>
          <p:cNvGrpSpPr>
            <a:grpSpLocks/>
          </p:cNvGrpSpPr>
          <p:nvPr/>
        </p:nvGrpSpPr>
        <p:grpSpPr bwMode="auto">
          <a:xfrm>
            <a:off x="346075" y="533400"/>
            <a:ext cx="8797925" cy="5257800"/>
            <a:chOff x="0" y="0"/>
            <a:chExt cx="96354" cy="53123"/>
          </a:xfrm>
        </p:grpSpPr>
        <p:sp>
          <p:nvSpPr>
            <p:cNvPr id="66578" name="AutoShape 18"/>
            <p:cNvSpPr>
              <a:spLocks noChangeAspect="1" noChangeArrowheads="1"/>
            </p:cNvSpPr>
            <p:nvPr/>
          </p:nvSpPr>
          <p:spPr bwMode="auto">
            <a:xfrm>
              <a:off x="0" y="0"/>
              <a:ext cx="96354" cy="53123"/>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 name="Rectangle 309"/>
            <p:cNvSpPr>
              <a:spLocks noChangeArrowheads="1"/>
            </p:cNvSpPr>
            <p:nvPr/>
          </p:nvSpPr>
          <p:spPr bwMode="auto">
            <a:xfrm>
              <a:off x="7461" y="2419"/>
              <a:ext cx="82778" cy="5125"/>
            </a:xfrm>
            <a:prstGeom prst="rect">
              <a:avLst/>
            </a:prstGeom>
            <a:solidFill>
              <a:srgbClr val="FFFFFF"/>
            </a:solidFill>
            <a:ln w="9525">
              <a:solidFill>
                <a:srgbClr val="000000"/>
              </a:solidFill>
              <a:miter lim="800000"/>
              <a:headEnd/>
              <a:tailEnd/>
            </a:ln>
          </p:spPr>
          <p:txBody>
            <a:bodyPr vert="horz" wrap="square" lIns="66751" tIns="33376" rIns="66751" bIns="333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Arial" pitchFamily="34" charset="0"/>
                  <a:ea typeface="Times New Roman" pitchFamily="18" charset="0"/>
                </a:rPr>
                <a:t>Налоговые режимы</a:t>
              </a:r>
              <a:endParaRPr kumimoji="0" lang="ru-RU" sz="1800" b="0" i="0" u="none" strike="noStrike" cap="none" normalizeH="0" baseline="0" smtClean="0">
                <a:ln>
                  <a:noFill/>
                </a:ln>
                <a:solidFill>
                  <a:schemeClr val="tx1"/>
                </a:solidFill>
                <a:effectLst/>
                <a:latin typeface="Arial" pitchFamily="34" charset="0"/>
              </a:endParaRPr>
            </a:p>
          </p:txBody>
        </p:sp>
        <p:sp>
          <p:nvSpPr>
            <p:cNvPr id="2" name="Line 310"/>
            <p:cNvSpPr>
              <a:spLocks noChangeShapeType="1"/>
            </p:cNvSpPr>
            <p:nvPr/>
          </p:nvSpPr>
          <p:spPr bwMode="auto">
            <a:xfrm flipH="1">
              <a:off x="10795" y="7544"/>
              <a:ext cx="6" cy="114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3" name="Line 311"/>
            <p:cNvSpPr>
              <a:spLocks noChangeShapeType="1"/>
            </p:cNvSpPr>
            <p:nvPr/>
          </p:nvSpPr>
          <p:spPr bwMode="auto">
            <a:xfrm flipH="1">
              <a:off x="53448" y="7544"/>
              <a:ext cx="6" cy="114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8" name="Line 316"/>
            <p:cNvSpPr>
              <a:spLocks noChangeShapeType="1"/>
            </p:cNvSpPr>
            <p:nvPr/>
          </p:nvSpPr>
          <p:spPr bwMode="auto">
            <a:xfrm>
              <a:off x="24004" y="25775"/>
              <a:ext cx="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 name="Rectangle 318"/>
            <p:cNvSpPr>
              <a:spLocks noChangeArrowheads="1"/>
            </p:cNvSpPr>
            <p:nvPr/>
          </p:nvSpPr>
          <p:spPr bwMode="auto">
            <a:xfrm>
              <a:off x="660" y="8687"/>
              <a:ext cx="20936" cy="8251"/>
            </a:xfrm>
            <a:prstGeom prst="rect">
              <a:avLst/>
            </a:prstGeom>
            <a:solidFill>
              <a:srgbClr val="FFFFFF"/>
            </a:solidFill>
            <a:ln w="9525">
              <a:solidFill>
                <a:srgbClr val="000000"/>
              </a:solidFill>
              <a:miter lim="800000"/>
              <a:headEnd/>
              <a:tailEnd/>
            </a:ln>
          </p:spPr>
          <p:txBody>
            <a:bodyPr vert="horz" wrap="square" lIns="66751" tIns="33376" rIns="66751" bIns="333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ru-RU" sz="1600" dirty="0">
                  <a:latin typeface="Times New Roman" pitchFamily="18" charset="0"/>
                  <a:ea typeface="Times New Roman" pitchFamily="18" charset="0"/>
                  <a:cs typeface="Times New Roman" pitchFamily="18" charset="0"/>
                </a:rPr>
                <a:t>Общий режим налогообложения (ОСНО)</a:t>
              </a:r>
            </a:p>
          </p:txBody>
        </p:sp>
        <p:sp>
          <p:nvSpPr>
            <p:cNvPr id="4" name="Rectangle 318"/>
            <p:cNvSpPr>
              <a:spLocks noChangeArrowheads="1"/>
            </p:cNvSpPr>
            <p:nvPr/>
          </p:nvSpPr>
          <p:spPr bwMode="auto">
            <a:xfrm>
              <a:off x="24003" y="8687"/>
              <a:ext cx="66236" cy="5124"/>
            </a:xfrm>
            <a:prstGeom prst="rect">
              <a:avLst/>
            </a:prstGeom>
            <a:solidFill>
              <a:srgbClr val="FFFFFF"/>
            </a:solidFill>
            <a:ln w="9525">
              <a:solidFill>
                <a:srgbClr val="000000"/>
              </a:solidFill>
              <a:miter lim="800000"/>
              <a:headEnd/>
              <a:tailEnd/>
            </a:ln>
          </p:spPr>
          <p:txBody>
            <a:bodyPr vert="horz" wrap="square" lIns="66751" tIns="33376" rIns="66751" bIns="333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Arial" pitchFamily="34" charset="0"/>
                  <a:ea typeface="Times New Roman" pitchFamily="18" charset="0"/>
                </a:rPr>
                <a:t>Специальные налоговые режимы </a:t>
              </a:r>
              <a:endParaRPr kumimoji="0" lang="ru-RU" sz="1800" b="0" i="0" u="none" strike="noStrike" cap="none" normalizeH="0" baseline="0" smtClean="0">
                <a:ln>
                  <a:noFill/>
                </a:ln>
                <a:solidFill>
                  <a:schemeClr val="tx1"/>
                </a:solidFill>
                <a:effectLst/>
                <a:latin typeface="Arial" pitchFamily="34" charset="0"/>
              </a:endParaRPr>
            </a:p>
          </p:txBody>
        </p:sp>
        <p:sp>
          <p:nvSpPr>
            <p:cNvPr id="66571" name="AutoShape 11"/>
            <p:cNvSpPr>
              <a:spLocks noChangeShapeType="1"/>
            </p:cNvSpPr>
            <p:nvPr/>
          </p:nvSpPr>
          <p:spPr bwMode="auto">
            <a:xfrm flipH="1">
              <a:off x="22784" y="11252"/>
              <a:ext cx="1219" cy="1"/>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5" name="Rectangle 318"/>
            <p:cNvSpPr>
              <a:spLocks noChangeArrowheads="1"/>
            </p:cNvSpPr>
            <p:nvPr/>
          </p:nvSpPr>
          <p:spPr bwMode="auto">
            <a:xfrm>
              <a:off x="24003" y="15335"/>
              <a:ext cx="66236" cy="8532"/>
            </a:xfrm>
            <a:prstGeom prst="rect">
              <a:avLst/>
            </a:prstGeom>
            <a:solidFill>
              <a:schemeClr val="bg1"/>
            </a:solidFill>
            <a:ln w="9525">
              <a:solidFill>
                <a:srgbClr val="000000"/>
              </a:solidFill>
              <a:miter lim="800000"/>
              <a:headEnd/>
              <a:tailEnd/>
            </a:ln>
          </p:spPr>
          <p:txBody>
            <a:bodyPr vert="horz" wrap="square" lIns="66751" tIns="33376" rIns="66751" bIns="33376" numCol="1" anchor="t" anchorCtr="0" compatLnSpc="1">
              <a:prstTxWarp prst="textNoShape">
                <a:avLst/>
              </a:prstTxWarp>
            </a:bodyPr>
            <a:lstStyle/>
            <a:p>
              <a:pPr algn="ctr" eaLnBrk="0" hangingPunct="0"/>
              <a:r>
                <a:rPr lang="ru-RU" sz="1600" dirty="0">
                  <a:latin typeface="Times New Roman" pitchFamily="18" charset="0"/>
                  <a:ea typeface="Times New Roman" pitchFamily="18" charset="0"/>
                  <a:cs typeface="Times New Roman" pitchFamily="18" charset="0"/>
                  <a:hlinkClick r:id="rId4"/>
                </a:rPr>
                <a:t> Система налогообложения для сельскохозяйственных товаропроизводителей (единый сельскохозяйственный налог (ЕСХН)) </a:t>
              </a:r>
              <a:r>
                <a:rPr lang="ru-RU" sz="1600" dirty="0" smtClean="0">
                  <a:latin typeface="Times New Roman" pitchFamily="18" charset="0"/>
                  <a:ea typeface="Times New Roman" pitchFamily="18" charset="0"/>
                  <a:cs typeface="Times New Roman" pitchFamily="18" charset="0"/>
                  <a:hlinkClick r:id="rId4"/>
                </a:rPr>
                <a:t>Глава </a:t>
              </a:r>
              <a:r>
                <a:rPr lang="ru-RU" sz="1600" dirty="0">
                  <a:latin typeface="Times New Roman" pitchFamily="18" charset="0"/>
                  <a:ea typeface="Times New Roman" pitchFamily="18" charset="0"/>
                  <a:cs typeface="Times New Roman" pitchFamily="18" charset="0"/>
                  <a:hlinkClick r:id="rId4"/>
                </a:rPr>
                <a:t>26.1. (ст.ст. 346.1 - 346.10)</a:t>
              </a:r>
              <a:endParaRPr lang="ru-RU" sz="1600" dirty="0">
                <a:latin typeface="Times New Roman" pitchFamily="18" charset="0"/>
                <a:ea typeface="Times New Roman" pitchFamily="18" charset="0"/>
                <a:cs typeface="Times New Roman" pitchFamily="18" charset="0"/>
              </a:endParaRPr>
            </a:p>
          </p:txBody>
        </p:sp>
        <p:sp>
          <p:nvSpPr>
            <p:cNvPr id="66569" name="AutoShape 9"/>
            <p:cNvSpPr>
              <a:spLocks noChangeShapeType="1"/>
            </p:cNvSpPr>
            <p:nvPr/>
          </p:nvSpPr>
          <p:spPr bwMode="auto">
            <a:xfrm>
              <a:off x="22784" y="11252"/>
              <a:ext cx="1" cy="37578"/>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6" name="Rectangle 318"/>
            <p:cNvSpPr>
              <a:spLocks noChangeArrowheads="1"/>
            </p:cNvSpPr>
            <p:nvPr/>
          </p:nvSpPr>
          <p:spPr bwMode="auto">
            <a:xfrm>
              <a:off x="24003" y="24746"/>
              <a:ext cx="66236" cy="4934"/>
            </a:xfrm>
            <a:prstGeom prst="rect">
              <a:avLst/>
            </a:prstGeom>
            <a:solidFill>
              <a:srgbClr val="FFFFFF"/>
            </a:solidFill>
            <a:ln w="9525">
              <a:solidFill>
                <a:srgbClr val="000000"/>
              </a:solidFill>
              <a:miter lim="800000"/>
              <a:headEnd/>
              <a:tailEnd/>
            </a:ln>
          </p:spPr>
          <p:txBody>
            <a:bodyPr vert="horz" wrap="square" lIns="66751" tIns="33376" rIns="66751" bIns="333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ru-RU" sz="1600" dirty="0">
                  <a:latin typeface="Times New Roman" pitchFamily="18" charset="0"/>
                  <a:ea typeface="Times New Roman" pitchFamily="18" charset="0"/>
                  <a:cs typeface="Times New Roman" pitchFamily="18" charset="0"/>
                </a:rPr>
                <a:t>Упрощенная система налогообложения (УСНО)</a:t>
              </a:r>
            </a:p>
            <a:p>
              <a:pPr algn="ctr" eaLnBrk="0" hangingPunct="0"/>
              <a:r>
                <a:rPr lang="ru-RU" sz="1600" dirty="0">
                  <a:latin typeface="Times New Roman" pitchFamily="18" charset="0"/>
                  <a:ea typeface="Times New Roman" pitchFamily="18" charset="0"/>
                  <a:cs typeface="Times New Roman" pitchFamily="18" charset="0"/>
                  <a:hlinkClick r:id="rId5"/>
                </a:rPr>
                <a:t>Глава 26.2. (ст.ст. 346.11 - 346.25.1)</a:t>
              </a:r>
              <a:endParaRPr lang="ru-RU" sz="1600" dirty="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9" name="Rectangle 318"/>
            <p:cNvSpPr>
              <a:spLocks noChangeArrowheads="1"/>
            </p:cNvSpPr>
            <p:nvPr/>
          </p:nvSpPr>
          <p:spPr bwMode="auto">
            <a:xfrm>
              <a:off x="24003" y="31197"/>
              <a:ext cx="66236" cy="13493"/>
            </a:xfrm>
            <a:prstGeom prst="rect">
              <a:avLst/>
            </a:prstGeom>
            <a:solidFill>
              <a:srgbClr val="FFFFFF"/>
            </a:solidFill>
            <a:ln w="9525">
              <a:solidFill>
                <a:srgbClr val="000000"/>
              </a:solidFill>
              <a:miter lim="800000"/>
              <a:headEnd/>
              <a:tailEnd/>
            </a:ln>
          </p:spPr>
          <p:txBody>
            <a:bodyPr vert="horz" wrap="square" lIns="66751" tIns="33376" rIns="66751" bIns="33376" numCol="1" anchor="t" anchorCtr="0" compatLnSpc="1">
              <a:prstTxWarp prst="textNoShape">
                <a:avLst/>
              </a:prstTxWarp>
            </a:bodyPr>
            <a:lstStyle/>
            <a:p>
              <a:pPr marL="0" marR="0" lvl="0" indent="34290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Налог на профессиональный доход (НПД)</a:t>
              </a:r>
              <a:endParaRPr kumimoji="0" lang="ru-RU" sz="9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4290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30 апреля 2020 года Белгородской областной Думой принят Закон Белгородской области от 08.05.2020 № 463 «О введении в действие специального налогового режима «Налог на профессиональный доход» на территории Белгородской области»</a:t>
              </a:r>
              <a:endParaRPr kumimoji="0" lang="ru-RU" sz="9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11" name="Rectangle 318"/>
            <p:cNvSpPr>
              <a:spLocks noChangeArrowheads="1"/>
            </p:cNvSpPr>
            <p:nvPr/>
          </p:nvSpPr>
          <p:spPr bwMode="auto">
            <a:xfrm>
              <a:off x="24003" y="45725"/>
              <a:ext cx="66236" cy="6211"/>
            </a:xfrm>
            <a:prstGeom prst="rect">
              <a:avLst/>
            </a:prstGeom>
            <a:solidFill>
              <a:srgbClr val="FFFFFF"/>
            </a:solidFill>
            <a:ln w="9525">
              <a:solidFill>
                <a:srgbClr val="000000"/>
              </a:solidFill>
              <a:miter lim="800000"/>
              <a:headEnd/>
              <a:tailEnd/>
            </a:ln>
          </p:spPr>
          <p:txBody>
            <a:bodyPr vert="horz" wrap="square" lIns="66751" tIns="33376" rIns="66751" bIns="33376" numCol="1" anchor="t" anchorCtr="0" compatLnSpc="1">
              <a:prstTxWarp prst="textNoShape">
                <a:avLst/>
              </a:prstTxWarp>
            </a:bodyPr>
            <a:lstStyle/>
            <a:p>
              <a:pPr indent="342900" algn="ctr" eaLnBrk="0" hangingPunct="0"/>
              <a:r>
                <a:rPr lang="ru-RU" sz="1600" dirty="0">
                  <a:latin typeface="Times New Roman" pitchFamily="18" charset="0"/>
                  <a:ea typeface="Times New Roman" pitchFamily="18" charset="0"/>
                  <a:cs typeface="Times New Roman" pitchFamily="18" charset="0"/>
                </a:rPr>
                <a:t>Патентная система налогообложения (ПСН)</a:t>
              </a:r>
            </a:p>
            <a:p>
              <a:pPr indent="342900" algn="ctr" eaLnBrk="0" hangingPunct="0"/>
              <a:r>
                <a:rPr lang="ru-RU" sz="1600" dirty="0">
                  <a:latin typeface="Times New Roman" pitchFamily="18" charset="0"/>
                  <a:ea typeface="Times New Roman" pitchFamily="18" charset="0"/>
                  <a:cs typeface="Times New Roman" pitchFamily="18" charset="0"/>
                </a:rPr>
                <a:t>Глава 26.5</a:t>
              </a:r>
              <a:r>
                <a:rPr kumimoji="0" lang="ru-RU" sz="1600" b="0" i="0" u="none" strike="noStrike" cap="none" normalizeH="0" baseline="0" dirty="0" smtClean="0">
                  <a:ln>
                    <a:noFill/>
                  </a:ln>
                  <a:effectLst/>
                  <a:latin typeface="Arial" pitchFamily="34" charset="0"/>
                  <a:ea typeface="Times New Roman" pitchFamily="18" charset="0"/>
                </a:rPr>
                <a:t>. </a:t>
              </a:r>
              <a:r>
                <a:rPr lang="ru-RU" sz="1600" dirty="0" smtClean="0">
                  <a:latin typeface="Times New Roman" pitchFamily="18" charset="0"/>
                  <a:ea typeface="Times New Roman" pitchFamily="18" charset="0"/>
                  <a:cs typeface="Times New Roman" pitchFamily="18" charset="0"/>
                  <a:hlinkClick r:id="rId6"/>
                </a:rPr>
                <a:t>(ст.ст. 346.43 - 346.53)</a:t>
              </a:r>
              <a:endParaRPr lang="ru-RU" sz="1600" dirty="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66565" name="AutoShape 5"/>
            <p:cNvSpPr>
              <a:spLocks noChangeShapeType="1"/>
            </p:cNvSpPr>
            <p:nvPr/>
          </p:nvSpPr>
          <p:spPr bwMode="auto">
            <a:xfrm>
              <a:off x="22784" y="19228"/>
              <a:ext cx="1219" cy="44"/>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66564" name="AutoShape 4"/>
            <p:cNvSpPr>
              <a:spLocks noChangeShapeType="1"/>
            </p:cNvSpPr>
            <p:nvPr/>
          </p:nvSpPr>
          <p:spPr bwMode="auto">
            <a:xfrm>
              <a:off x="22784" y="27216"/>
              <a:ext cx="1219" cy="1"/>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66563" name="AutoShape 3"/>
            <p:cNvSpPr>
              <a:spLocks noChangeShapeType="1"/>
            </p:cNvSpPr>
            <p:nvPr/>
          </p:nvSpPr>
          <p:spPr bwMode="auto">
            <a:xfrm>
              <a:off x="22784" y="37947"/>
              <a:ext cx="1219" cy="1"/>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66562" name="AutoShape 2"/>
            <p:cNvSpPr>
              <a:spLocks noChangeShapeType="1"/>
            </p:cNvSpPr>
            <p:nvPr/>
          </p:nvSpPr>
          <p:spPr bwMode="auto">
            <a:xfrm>
              <a:off x="22784" y="48830"/>
              <a:ext cx="1219" cy="1"/>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26" name="Прямоугольник 25"/>
          <p:cNvSpPr/>
          <p:nvPr/>
        </p:nvSpPr>
        <p:spPr>
          <a:xfrm>
            <a:off x="304800" y="5867400"/>
            <a:ext cx="8686800" cy="584775"/>
          </a:xfrm>
          <a:prstGeom prst="rect">
            <a:avLst/>
          </a:prstGeom>
        </p:spPr>
        <p:txBody>
          <a:bodyPr wrap="square">
            <a:spAutoFit/>
          </a:bodyPr>
          <a:lstStyle/>
          <a:p>
            <a:pPr algn="ctr"/>
            <a:r>
              <a:rPr lang="ru-RU" sz="1600" b="1" dirty="0">
                <a:latin typeface="Times New Roman" pitchFamily="18" charset="0"/>
                <a:ea typeface="Times New Roman" pitchFamily="18" charset="0"/>
                <a:cs typeface="Times New Roman" pitchFamily="18" charset="0"/>
              </a:rPr>
              <a:t>Рисунок </a:t>
            </a:r>
            <a:r>
              <a:rPr lang="ru-RU" sz="1600" b="1" dirty="0" smtClean="0">
                <a:latin typeface="Times New Roman" pitchFamily="18" charset="0"/>
                <a:ea typeface="Times New Roman" pitchFamily="18" charset="0"/>
                <a:cs typeface="Times New Roman" pitchFamily="18" charset="0"/>
              </a:rPr>
              <a:t>2 </a:t>
            </a:r>
            <a:r>
              <a:rPr lang="ru-RU" sz="1600" b="1" dirty="0">
                <a:latin typeface="Times New Roman" pitchFamily="18" charset="0"/>
                <a:ea typeface="Times New Roman" pitchFamily="18" charset="0"/>
                <a:cs typeface="Times New Roman" pitchFamily="18" charset="0"/>
              </a:rPr>
              <a:t>– Виды налоговых режимов для субъектов малого и среднего </a:t>
            </a:r>
            <a:r>
              <a:rPr lang="ru-RU" sz="1600" b="1" dirty="0" smtClean="0">
                <a:latin typeface="Times New Roman" pitchFamily="18" charset="0"/>
                <a:ea typeface="Times New Roman" pitchFamily="18" charset="0"/>
                <a:cs typeface="Times New Roman" pitchFamily="18" charset="0"/>
              </a:rPr>
              <a:t>предпринимательства в 2021 году</a:t>
            </a:r>
            <a:endParaRPr lang="ru-RU" sz="1600" b="1" dirty="0">
              <a:latin typeface="Times New Roman" pitchFamily="18" charset="0"/>
              <a:ea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5123"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5124"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5125" name="Rectangle 1"/>
          <p:cNvSpPr>
            <a:spLocks noChangeArrowheads="1"/>
          </p:cNvSpPr>
          <p:nvPr/>
        </p:nvSpPr>
        <p:spPr bwMode="auto">
          <a:xfrm>
            <a:off x="0" y="1063625"/>
            <a:ext cx="9144000" cy="5264150"/>
          </a:xfrm>
          <a:prstGeom prst="rect">
            <a:avLst/>
          </a:prstGeom>
          <a:noFill/>
          <a:ln w="9525">
            <a:noFill/>
            <a:miter lim="800000"/>
            <a:headEnd/>
            <a:tailEnd/>
          </a:ln>
        </p:spPr>
        <p:txBody>
          <a:bodyPr anchor="ctr">
            <a:spAutoFit/>
          </a:bodyPr>
          <a:lstStyle/>
          <a:p>
            <a:pPr indent="450850" eaLnBrk="0" hangingPunct="0"/>
            <a:r>
              <a:rPr lang="ru-RU" sz="2400" b="1">
                <a:solidFill>
                  <a:srgbClr val="000000"/>
                </a:solidFill>
                <a:latin typeface="Times New Roman" pitchFamily="18" charset="0"/>
                <a:ea typeface="Calibri" pitchFamily="34" charset="0"/>
                <a:cs typeface="Times New Roman" pitchFamily="18" charset="0"/>
              </a:rPr>
              <a:t>Общая (стандартная) система налогообложения </a:t>
            </a:r>
            <a:r>
              <a:rPr lang="ru-RU" sz="2400">
                <a:solidFill>
                  <a:srgbClr val="000000"/>
                </a:solidFill>
                <a:latin typeface="Times New Roman" pitchFamily="18" charset="0"/>
                <a:ea typeface="Calibri" pitchFamily="34" charset="0"/>
                <a:cs typeface="Times New Roman" pitchFamily="18" charset="0"/>
              </a:rPr>
              <a:t>– это самый сложный режим налогообложения из всех существующих в России, характеризующийся большим количеством налогов, обязанностью ведения полного бухгалтерского и налогового учета. </a:t>
            </a:r>
          </a:p>
          <a:p>
            <a:pPr indent="450850" eaLnBrk="0" hangingPunct="0"/>
            <a:r>
              <a:rPr lang="ru-RU" sz="2400">
                <a:solidFill>
                  <a:srgbClr val="000000"/>
                </a:solidFill>
                <a:latin typeface="Times New Roman" pitchFamily="18" charset="0"/>
                <a:ea typeface="Calibri" pitchFamily="34" charset="0"/>
                <a:cs typeface="Times New Roman" pitchFamily="18" charset="0"/>
              </a:rPr>
              <a:t>На ОСНО по умолчанию переводятся все предприниматели и организации, не определившиеся с выбором системы налогообложения при регистрации, а также те, которые больше не вправе применять ни один из специальных налоговых режимов: УСН, ПСН, ЕНВД и ЕСХН. </a:t>
            </a:r>
          </a:p>
          <a:p>
            <a:pPr indent="450850" eaLnBrk="0" hangingPunct="0"/>
            <a:r>
              <a:rPr lang="ru-RU" sz="2400">
                <a:solidFill>
                  <a:srgbClr val="000000"/>
                </a:solidFill>
                <a:latin typeface="Times New Roman" pitchFamily="18" charset="0"/>
                <a:ea typeface="Calibri" pitchFamily="34" charset="0"/>
                <a:cs typeface="Times New Roman" pitchFamily="18" charset="0"/>
              </a:rPr>
              <a:t>На общую систему не распространяются никакие ограничения по видам деятельности, количеству сотрудников, полученным доходам и т.д. Как правило, большинство крупных компаний работает на ОСНО и как плательщики НДС предпочитают также работать с теми, кто платит этот налог.</a:t>
            </a:r>
            <a:r>
              <a:rPr lang="ru-RU" sz="2400">
                <a:latin typeface="Times New Roman" pitchFamily="18" charset="0"/>
                <a:ea typeface="Calibri" pitchFamily="34" charset="0"/>
                <a:cs typeface="Times New Roman" pitchFamily="18" charset="0"/>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6147"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6148"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6149" name="Rectangle 1"/>
          <p:cNvSpPr>
            <a:spLocks noChangeArrowheads="1"/>
          </p:cNvSpPr>
          <p:nvPr/>
        </p:nvSpPr>
        <p:spPr bwMode="auto">
          <a:xfrm>
            <a:off x="152400" y="546100"/>
            <a:ext cx="8991600" cy="5694363"/>
          </a:xfrm>
          <a:prstGeom prst="rect">
            <a:avLst/>
          </a:prstGeom>
          <a:noFill/>
          <a:ln w="9525">
            <a:noFill/>
            <a:miter lim="800000"/>
            <a:headEnd/>
            <a:tailEnd/>
          </a:ln>
        </p:spPr>
        <p:txBody>
          <a:bodyPr anchor="ctr">
            <a:spAutoFit/>
          </a:bodyPr>
          <a:lstStyle/>
          <a:p>
            <a:pPr indent="450850" algn="ctr" eaLnBrk="0" hangingPunct="0"/>
            <a:r>
              <a:rPr lang="ru-RU" sz="2800" b="1">
                <a:solidFill>
                  <a:srgbClr val="000000"/>
                </a:solidFill>
                <a:latin typeface="Times New Roman" pitchFamily="18" charset="0"/>
                <a:ea typeface="Calibri" pitchFamily="34" charset="0"/>
                <a:cs typeface="Times New Roman" pitchFamily="18" charset="0"/>
              </a:rPr>
              <a:t>Применять общую систему налогообложения выгодно: </a:t>
            </a:r>
            <a:endParaRPr lang="ru-RU" sz="2800" b="1">
              <a:latin typeface="Times New Roman" pitchFamily="18" charset="0"/>
              <a:ea typeface="Calibri" pitchFamily="34" charset="0"/>
              <a:cs typeface="Times New Roman" pitchFamily="18" charset="0"/>
            </a:endParaRPr>
          </a:p>
          <a:p>
            <a:pPr indent="450850" algn="just" eaLnBrk="0" hangingPunct="0"/>
            <a:r>
              <a:rPr lang="ru-RU" sz="2800">
                <a:solidFill>
                  <a:srgbClr val="000000"/>
                </a:solidFill>
                <a:latin typeface="Times New Roman" pitchFamily="18" charset="0"/>
                <a:ea typeface="Calibri" pitchFamily="34" charset="0"/>
                <a:cs typeface="Times New Roman" pitchFamily="18" charset="0"/>
              </a:rPr>
              <a:t>- если большая часть контрагентов находится на ОСНО и тем самым заинтересована во «входном» НДС; </a:t>
            </a:r>
            <a:endParaRPr lang="ru-RU" sz="2800">
              <a:latin typeface="Times New Roman" pitchFamily="18" charset="0"/>
              <a:cs typeface="Times New Roman" pitchFamily="18" charset="0"/>
            </a:endParaRPr>
          </a:p>
          <a:p>
            <a:pPr indent="450850" algn="just" eaLnBrk="0" hangingPunct="0"/>
            <a:r>
              <a:rPr lang="ru-RU" sz="2800">
                <a:solidFill>
                  <a:srgbClr val="000000"/>
                </a:solidFill>
                <a:latin typeface="Times New Roman" pitchFamily="18" charset="0"/>
                <a:ea typeface="Calibri" pitchFamily="34" charset="0"/>
                <a:cs typeface="Calibri" pitchFamily="34" charset="0"/>
              </a:rPr>
              <a:t>- при импорте товаров на территорию РФ (уплачиваемый при ввозе товаров НДС можно заявить к вычету); </a:t>
            </a:r>
            <a:endParaRPr lang="ru-RU" sz="2800">
              <a:latin typeface="Times New Roman" pitchFamily="18" charset="0"/>
              <a:cs typeface="Times New Roman" pitchFamily="18" charset="0"/>
            </a:endParaRPr>
          </a:p>
          <a:p>
            <a:pPr indent="450850" algn="just" eaLnBrk="0" hangingPunct="0"/>
            <a:r>
              <a:rPr lang="ru-RU" sz="2800">
                <a:solidFill>
                  <a:srgbClr val="000000"/>
                </a:solidFill>
                <a:latin typeface="Times New Roman" pitchFamily="18" charset="0"/>
                <a:ea typeface="Calibri" pitchFamily="34" charset="0"/>
                <a:cs typeface="Calibri" pitchFamily="34" charset="0"/>
              </a:rPr>
              <a:t>- основная часть деятельности связана с оптовой торговлей; </a:t>
            </a:r>
            <a:endParaRPr lang="ru-RU" sz="2800">
              <a:latin typeface="Times New Roman" pitchFamily="18" charset="0"/>
              <a:cs typeface="Times New Roman" pitchFamily="18" charset="0"/>
            </a:endParaRPr>
          </a:p>
          <a:p>
            <a:pPr indent="450850" algn="just" eaLnBrk="0" hangingPunct="0"/>
            <a:r>
              <a:rPr lang="ru-RU" sz="2800">
                <a:solidFill>
                  <a:srgbClr val="000000"/>
                </a:solidFill>
                <a:latin typeface="Times New Roman" pitchFamily="18" charset="0"/>
                <a:ea typeface="Calibri" pitchFamily="34" charset="0"/>
                <a:cs typeface="Calibri" pitchFamily="34" charset="0"/>
              </a:rPr>
              <a:t>- организация является льготником по налогу на прибыль (например, образовательные учреждения). </a:t>
            </a:r>
            <a:endParaRPr lang="ru-RU" sz="2800">
              <a:latin typeface="Times New Roman" pitchFamily="18" charset="0"/>
              <a:cs typeface="Times New Roman" pitchFamily="18" charset="0"/>
            </a:endParaRPr>
          </a:p>
          <a:p>
            <a:pPr indent="450850" algn="just" eaLnBrk="0" hangingPunct="0"/>
            <a:r>
              <a:rPr lang="ru-RU" sz="2800">
                <a:solidFill>
                  <a:srgbClr val="000000"/>
                </a:solidFill>
                <a:latin typeface="Times New Roman" pitchFamily="18" charset="0"/>
                <a:ea typeface="Calibri" pitchFamily="34" charset="0"/>
                <a:cs typeface="Calibri" pitchFamily="34" charset="0"/>
              </a:rPr>
              <a:t>В таблице 1 ниже представлены все основные налоги, которые необходимо платить на ОСНО </a:t>
            </a:r>
            <a:endParaRPr lang="ru-RU" sz="28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7171"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7172"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graphicFrame>
        <p:nvGraphicFramePr>
          <p:cNvPr id="6" name="Таблица 5"/>
          <p:cNvGraphicFramePr>
            <a:graphicFrameLocks noGrp="1"/>
          </p:cNvGraphicFramePr>
          <p:nvPr/>
        </p:nvGraphicFramePr>
        <p:xfrm>
          <a:off x="533400" y="990600"/>
          <a:ext cx="8458199" cy="5317566"/>
        </p:xfrm>
        <a:graphic>
          <a:graphicData uri="http://schemas.openxmlformats.org/drawingml/2006/table">
            <a:tbl>
              <a:tblPr/>
              <a:tblGrid>
                <a:gridCol w="1676400"/>
                <a:gridCol w="2133600"/>
                <a:gridCol w="2924921"/>
                <a:gridCol w="1723278"/>
              </a:tblGrid>
              <a:tr h="165768">
                <a:tc>
                  <a:txBody>
                    <a:bodyPr/>
                    <a:lstStyle/>
                    <a:p>
                      <a:pPr algn="ctr">
                        <a:lnSpc>
                          <a:spcPct val="115000"/>
                        </a:lnSpc>
                        <a:spcAft>
                          <a:spcPts val="0"/>
                        </a:spcAft>
                      </a:pPr>
                      <a:r>
                        <a:rPr lang="ru-RU" sz="1200" b="1" dirty="0">
                          <a:solidFill>
                            <a:srgbClr val="000000"/>
                          </a:solidFill>
                          <a:latin typeface="Times New Roman" pitchFamily="18" charset="0"/>
                          <a:ea typeface="Calibri"/>
                          <a:cs typeface="Times New Roman" pitchFamily="18" charset="0"/>
                        </a:rPr>
                        <a:t>Вид налога</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a:solidFill>
                            <a:srgbClr val="000000"/>
                          </a:solidFill>
                          <a:latin typeface="Times New Roman" pitchFamily="18" charset="0"/>
                          <a:ea typeface="Calibri"/>
                          <a:cs typeface="Times New Roman" pitchFamily="18" charset="0"/>
                        </a:rPr>
                        <a:t>Налоговая ставка</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a:solidFill>
                            <a:srgbClr val="000000"/>
                          </a:solidFill>
                          <a:latin typeface="Times New Roman" pitchFamily="18" charset="0"/>
                          <a:ea typeface="Calibri"/>
                          <a:cs typeface="Times New Roman" pitchFamily="18" charset="0"/>
                        </a:rPr>
                        <a:t>Срок уплаты </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a:solidFill>
                            <a:srgbClr val="000000"/>
                          </a:solidFill>
                          <a:latin typeface="Times New Roman" pitchFamily="18" charset="0"/>
                          <a:ea typeface="Calibri"/>
                          <a:cs typeface="Times New Roman" pitchFamily="18" charset="0"/>
                        </a:rPr>
                        <a:t>Кто платит</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7684">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Налог на прибыль </a:t>
                      </a:r>
                      <a:endParaRPr lang="ru-RU" sz="1200" dirty="0">
                        <a:latin typeface="Times New Roman" pitchFamily="18" charset="0"/>
                        <a:ea typeface="Calibri"/>
                        <a:cs typeface="Times New Roman" pitchFamily="18" charset="0"/>
                      </a:endParaRPr>
                    </a:p>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организаций </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20%</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Авансовые платежи (для организаций, отвечающих признакам п. 3 ст. 286 НК РФ) – в течение 28 дней с момента окончания отчетного периода (квартала) </a:t>
                      </a:r>
                      <a:endParaRPr lang="ru-RU" sz="1200" dirty="0">
                        <a:latin typeface="Times New Roman" pitchFamily="18" charset="0"/>
                        <a:ea typeface="Calibri"/>
                        <a:cs typeface="Times New Roman" pitchFamily="18" charset="0"/>
                      </a:endParaRPr>
                    </a:p>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Ежемесячные авансовые платежи – до 28 числа каждого месяца </a:t>
                      </a:r>
                      <a:endParaRPr lang="ru-RU" sz="1200" dirty="0">
                        <a:latin typeface="Times New Roman" pitchFamily="18" charset="0"/>
                        <a:ea typeface="Calibri"/>
                        <a:cs typeface="Times New Roman" pitchFamily="18" charset="0"/>
                      </a:endParaRPr>
                    </a:p>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Налог по итогам года – до 28 марта года, следующего за отчетным </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Организации</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0702">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НДФЛ </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13%,30%</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Авансовые платежи до 25 апреля, 25 июля, 25 октября </a:t>
                      </a:r>
                      <a:endParaRPr lang="ru-RU" sz="1200">
                        <a:latin typeface="Times New Roman" pitchFamily="18" charset="0"/>
                        <a:ea typeface="Calibri"/>
                        <a:cs typeface="Times New Roman" pitchFamily="18" charset="0"/>
                      </a:endParaRPr>
                    </a:p>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Налог по итогам года – до 15 июля года, следующего за отчетным </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ИП</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5123">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НДС</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0%, 10%, 20%</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Не позднее 25 числа каждого месяца, следующего за истекшим налоговым периодом (кварталом) по 1/3 суммы каждый месяц или единой суммой до 25 числа месяца, следующего за прошедшим кварталом </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Организации и ИП</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0702">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Налог на имущество </a:t>
                      </a:r>
                      <a:endParaRPr lang="ru-RU" sz="1200" dirty="0">
                        <a:latin typeface="Times New Roman" pitchFamily="18" charset="0"/>
                        <a:ea typeface="Calibri"/>
                        <a:cs typeface="Times New Roman" pitchFamily="18" charset="0"/>
                      </a:endParaRPr>
                    </a:p>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организаций</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не &gt; 2,2% (устанавливаются местными властями) </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Налог и авансовые платежи уплачиваются согласно срокам, устанавливаемым нормативными актами субъектов РФ </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Организации</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4420">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Налог на имущество физических лиц</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от 0,1% до 2% (устанавливаются местными властями) </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Налог за год подлежит уплате до 1 декабря года, следующего за отчетным </a:t>
                      </a:r>
                      <a:endParaRPr lang="ru-RU" sz="120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ИП</a:t>
                      </a:r>
                      <a:endParaRPr lang="ru-RU" sz="1200" dirty="0">
                        <a:latin typeface="Times New Roman" pitchFamily="18" charset="0"/>
                        <a:ea typeface="Calibri"/>
                        <a:cs typeface="Times New Roman" pitchFamily="18" charset="0"/>
                      </a:endParaRPr>
                    </a:p>
                  </a:txBody>
                  <a:tcPr marL="46499" marR="464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210" name="Rectangle 1"/>
          <p:cNvSpPr>
            <a:spLocks noChangeArrowheads="1"/>
          </p:cNvSpPr>
          <p:nvPr/>
        </p:nvSpPr>
        <p:spPr bwMode="auto">
          <a:xfrm>
            <a:off x="1219200" y="228600"/>
            <a:ext cx="7086600" cy="646113"/>
          </a:xfrm>
          <a:prstGeom prst="rect">
            <a:avLst/>
          </a:prstGeom>
          <a:noFill/>
          <a:ln w="9525">
            <a:noFill/>
            <a:miter lim="800000"/>
            <a:headEnd/>
            <a:tailEnd/>
          </a:ln>
        </p:spPr>
        <p:txBody>
          <a:bodyPr anchor="ctr">
            <a:spAutoFit/>
          </a:bodyPr>
          <a:lstStyle/>
          <a:p>
            <a:pPr indent="450850" algn="ctr" eaLnBrk="0" hangingPunct="0"/>
            <a:r>
              <a:rPr lang="ru-RU" b="1">
                <a:solidFill>
                  <a:srgbClr val="000000"/>
                </a:solidFill>
                <a:latin typeface="Times New Roman" pitchFamily="18" charset="0"/>
                <a:ea typeface="Calibri" pitchFamily="34" charset="0"/>
                <a:cs typeface="Times New Roman" pitchFamily="18" charset="0"/>
              </a:rPr>
              <a:t>Таблица 2 – Налоги при ОСНО</a:t>
            </a:r>
            <a:endParaRPr lang="ru-RU">
              <a:latin typeface="Times New Roman" pitchFamily="18" charset="0"/>
              <a:ea typeface="Calibri" pitchFamily="34" charset="0"/>
              <a:cs typeface="Times New Roman" pitchFamily="18" charset="0"/>
            </a:endParaRPr>
          </a:p>
          <a:p>
            <a:pPr indent="450850" algn="ctr" eaLnBrk="0" hangingPunct="0"/>
            <a:endParaRPr lang="ru-RU">
              <a:latin typeface="Times New Roman" pitchFamily="18"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8195"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8196"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8197" name="Rectangle 1"/>
          <p:cNvSpPr>
            <a:spLocks noChangeArrowheads="1"/>
          </p:cNvSpPr>
          <p:nvPr/>
        </p:nvSpPr>
        <p:spPr bwMode="auto">
          <a:xfrm>
            <a:off x="152400" y="622300"/>
            <a:ext cx="8839200" cy="5264150"/>
          </a:xfrm>
          <a:prstGeom prst="rect">
            <a:avLst/>
          </a:prstGeom>
          <a:noFill/>
          <a:ln w="9525">
            <a:noFill/>
            <a:miter lim="800000"/>
            <a:headEnd/>
            <a:tailEnd/>
          </a:ln>
        </p:spPr>
        <p:txBody>
          <a:bodyPr anchor="ctr">
            <a:spAutoFit/>
          </a:bodyPr>
          <a:lstStyle/>
          <a:p>
            <a:pPr indent="450850" algn="ctr" eaLnBrk="0" hangingPunct="0"/>
            <a:r>
              <a:rPr lang="ru-RU" sz="2800" b="1">
                <a:solidFill>
                  <a:srgbClr val="000000"/>
                </a:solidFill>
                <a:latin typeface="Times New Roman" pitchFamily="18" charset="0"/>
                <a:ea typeface="Calibri" pitchFamily="34" charset="0"/>
                <a:cs typeface="Times New Roman" pitchFamily="18" charset="0"/>
              </a:rPr>
              <a:t>Все индивидуальные предприниматели</a:t>
            </a:r>
            <a:r>
              <a:rPr lang="ru-RU" sz="2800">
                <a:solidFill>
                  <a:srgbClr val="000000"/>
                </a:solidFill>
                <a:latin typeface="Times New Roman" pitchFamily="18" charset="0"/>
                <a:ea typeface="Calibri" pitchFamily="34" charset="0"/>
                <a:cs typeface="Times New Roman" pitchFamily="18" charset="0"/>
              </a:rPr>
              <a:t>, независимо от выбранной системы налогообложения и наличия сотрудников, обязаны каждый год платить фиксированные страховые взносы «за себя». </a:t>
            </a:r>
          </a:p>
          <a:p>
            <a:pPr indent="450850" algn="just" eaLnBrk="0" hangingPunct="0"/>
            <a:r>
              <a:rPr lang="ru-RU" sz="2800" b="1">
                <a:solidFill>
                  <a:srgbClr val="000000"/>
                </a:solidFill>
                <a:latin typeface="Times New Roman" pitchFamily="18" charset="0"/>
                <a:ea typeface="Calibri" pitchFamily="34" charset="0"/>
                <a:cs typeface="Times New Roman" pitchFamily="18" charset="0"/>
              </a:rPr>
              <a:t>В 2020 году их размер составляет 40 874 руб. </a:t>
            </a:r>
            <a:endParaRPr lang="ru-RU" sz="2800" b="1">
              <a:latin typeface="Times New Roman" pitchFamily="18" charset="0"/>
              <a:ea typeface="Calibri" pitchFamily="34" charset="0"/>
              <a:cs typeface="Times New Roman" pitchFamily="18" charset="0"/>
            </a:endParaRPr>
          </a:p>
          <a:p>
            <a:pPr indent="450850" algn="ctr" eaLnBrk="0" hangingPunct="0"/>
            <a:r>
              <a:rPr lang="ru-RU" sz="2800">
                <a:solidFill>
                  <a:srgbClr val="000000"/>
                </a:solidFill>
                <a:latin typeface="Times New Roman" pitchFamily="18" charset="0"/>
                <a:ea typeface="Calibri" pitchFamily="34" charset="0"/>
                <a:cs typeface="Times New Roman" pitchFamily="18" charset="0"/>
              </a:rPr>
              <a:t>ОСНО можно совмещать лишь с двумя системами налогообложения: ЕНВД и ПСН. </a:t>
            </a:r>
          </a:p>
          <a:p>
            <a:pPr indent="450850" algn="just" eaLnBrk="0" hangingPunct="0"/>
            <a:r>
              <a:rPr lang="ru-RU" sz="2800">
                <a:solidFill>
                  <a:srgbClr val="000000"/>
                </a:solidFill>
                <a:latin typeface="Times New Roman" pitchFamily="18" charset="0"/>
                <a:ea typeface="Calibri" pitchFamily="34" charset="0"/>
                <a:cs typeface="Times New Roman" pitchFamily="18" charset="0"/>
              </a:rPr>
              <a:t>Совмещение ОСНО с УСН и ЕСХН не допускается. При совмещении ОСНО с ЕНВД и ПСН налогоплательщик должен вести раздельный учет доходов и расходов отдельно по каждому виду деятельности. </a:t>
            </a:r>
            <a:endParaRPr lang="ru-RU" sz="28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9219"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922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9221" name="Прямоугольник 5"/>
          <p:cNvSpPr>
            <a:spLocks noChangeArrowheads="1"/>
          </p:cNvSpPr>
          <p:nvPr/>
        </p:nvSpPr>
        <p:spPr bwMode="auto">
          <a:xfrm>
            <a:off x="533400" y="914400"/>
            <a:ext cx="8153400" cy="4678363"/>
          </a:xfrm>
          <a:prstGeom prst="rect">
            <a:avLst/>
          </a:prstGeom>
          <a:noFill/>
          <a:ln w="9525">
            <a:noFill/>
            <a:miter lim="800000"/>
            <a:headEnd/>
            <a:tailEnd/>
          </a:ln>
        </p:spPr>
        <p:txBody>
          <a:bodyPr>
            <a:spAutoFit/>
          </a:bodyPr>
          <a:lstStyle/>
          <a:p>
            <a:pPr algn="ctr"/>
            <a:r>
              <a:rPr lang="ru-RU" sz="2800" b="1">
                <a:latin typeface="Times New Roman" pitchFamily="18" charset="0"/>
                <a:cs typeface="Times New Roman" pitchFamily="18" charset="0"/>
              </a:rPr>
              <a:t>ЕСХН - единый сельскохозяйственный налог.</a:t>
            </a:r>
          </a:p>
          <a:p>
            <a:pPr algn="ctr"/>
            <a:r>
              <a:rPr lang="ru-RU" sz="2800">
                <a:latin typeface="Times New Roman" pitchFamily="18" charset="0"/>
                <a:cs typeface="Times New Roman" pitchFamily="18" charset="0"/>
              </a:rPr>
              <a:t>Это налоговый режим для производителей, которые работают в растениеводстве, животноводстве, лесном и сельском хозяйствах. </a:t>
            </a:r>
          </a:p>
          <a:p>
            <a:pPr algn="ctr"/>
            <a:r>
              <a:rPr lang="ru-RU" sz="2800">
                <a:latin typeface="Times New Roman" pitchFamily="18" charset="0"/>
                <a:cs typeface="Times New Roman" pitchFamily="18" charset="0"/>
              </a:rPr>
              <a:t>Этот режим освобождает ИП и компании от уплаты нескольких налогов:</a:t>
            </a:r>
          </a:p>
          <a:p>
            <a:pPr algn="just"/>
            <a:r>
              <a:rPr lang="ru-RU" sz="2800">
                <a:latin typeface="Times New Roman" pitchFamily="18" charset="0"/>
                <a:cs typeface="Times New Roman" pitchFamily="18" charset="0"/>
              </a:rPr>
              <a:t>- налога на прибыль (</a:t>
            </a:r>
            <a:r>
              <a:rPr lang="ru-RU">
                <a:latin typeface="Times New Roman" pitchFamily="18" charset="0"/>
                <a:cs typeface="Times New Roman" pitchFamily="18" charset="0"/>
              </a:rPr>
              <a:t>исключение - налог на дивиденды и некоторые виды долговых обязательств для ООО);</a:t>
            </a:r>
          </a:p>
          <a:p>
            <a:pPr>
              <a:buFontTx/>
              <a:buChar char="-"/>
            </a:pPr>
            <a:r>
              <a:rPr lang="ru-RU" sz="2800">
                <a:latin typeface="Times New Roman" pitchFamily="18" charset="0"/>
                <a:cs typeface="Times New Roman" pitchFamily="18" charset="0"/>
              </a:rPr>
              <a:t> НДФЛ для ИП;</a:t>
            </a:r>
          </a:p>
          <a:p>
            <a:pPr>
              <a:buFontTx/>
              <a:buChar char="-"/>
            </a:pPr>
            <a:r>
              <a:rPr lang="ru-RU" sz="2800">
                <a:latin typeface="Times New Roman" pitchFamily="18" charset="0"/>
                <a:cs typeface="Times New Roman" pitchFamily="18" charset="0"/>
              </a:rPr>
              <a:t>налога на имущество, если оно используется в сельскохозяйственном бизнесе.</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0243"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0244"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7" name="Прямоугольник 6"/>
          <p:cNvSpPr/>
          <p:nvPr/>
        </p:nvSpPr>
        <p:spPr>
          <a:xfrm>
            <a:off x="685800" y="685800"/>
            <a:ext cx="8458200" cy="4770438"/>
          </a:xfrm>
          <a:prstGeom prst="rect">
            <a:avLst/>
          </a:prstGeom>
        </p:spPr>
        <p:txBody>
          <a:bodyPr>
            <a:spAutoFit/>
          </a:bodyPr>
          <a:lstStyle/>
          <a:p>
            <a:pPr algn="ctr">
              <a:defRPr/>
            </a:pPr>
            <a:r>
              <a:rPr lang="ru-RU" sz="2400" b="1" dirty="0">
                <a:latin typeface="Times New Roman" pitchFamily="18" charset="0"/>
                <a:cs typeface="Times New Roman" pitchFamily="18" charset="0"/>
              </a:rPr>
              <a:t>Кто может работать на ЕСХН</a:t>
            </a:r>
          </a:p>
          <a:p>
            <a:pPr>
              <a:defRPr/>
            </a:pPr>
            <a:r>
              <a:rPr lang="ru-RU" sz="2400" dirty="0">
                <a:latin typeface="Times New Roman" pitchFamily="18" charset="0"/>
                <a:cs typeface="Times New Roman" pitchFamily="18" charset="0"/>
              </a:rPr>
              <a:t>Для работы на ЕСХН организации и ИП должны соответствовать таким требованиям:</a:t>
            </a:r>
          </a:p>
          <a:p>
            <a:pPr marL="342900" indent="-342900">
              <a:buFontTx/>
              <a:buAutoNum type="arabicPeriod"/>
              <a:defRPr/>
            </a:pPr>
            <a:r>
              <a:rPr lang="ru-RU" sz="2400" dirty="0">
                <a:latin typeface="Times New Roman" pitchFamily="18" charset="0"/>
                <a:cs typeface="Times New Roman" pitchFamily="18" charset="0"/>
              </a:rPr>
              <a:t>Заниматься производством, переработкой и реализацией сельхозпродукции. </a:t>
            </a:r>
            <a:r>
              <a:rPr lang="ru-RU" sz="2400" b="1" dirty="0">
                <a:latin typeface="Times New Roman" pitchFamily="18" charset="0"/>
                <a:cs typeface="Times New Roman" pitchFamily="18" charset="0"/>
              </a:rPr>
              <a:t>Ключевое слово - производство. </a:t>
            </a:r>
          </a:p>
          <a:p>
            <a:pPr>
              <a:defRPr/>
            </a:pPr>
            <a:r>
              <a:rPr lang="ru-RU" sz="2400" dirty="0">
                <a:latin typeface="Times New Roman" pitchFamily="18" charset="0"/>
                <a:cs typeface="Times New Roman" pitchFamily="18" charset="0"/>
              </a:rPr>
              <a:t>2. Доля доходов от сельскохозяйственной деятельности должна быть не меньше 70% от всех доходов.</a:t>
            </a:r>
          </a:p>
          <a:p>
            <a:pPr>
              <a:defRPr/>
            </a:pPr>
            <a:r>
              <a:rPr lang="ru-RU" sz="1600" dirty="0">
                <a:latin typeface="Times New Roman" pitchFamily="18" charset="0"/>
                <a:cs typeface="Times New Roman" pitchFamily="18" charset="0"/>
              </a:rPr>
              <a:t>Это все доходы, которые пришли по сельскохозяйственным кодам ОКВЭД. </a:t>
            </a:r>
          </a:p>
          <a:p>
            <a:pPr>
              <a:defRPr/>
            </a:pPr>
            <a:r>
              <a:rPr lang="ru-RU" sz="1600" dirty="0">
                <a:latin typeface="Times New Roman" pitchFamily="18" charset="0"/>
                <a:cs typeface="Times New Roman" pitchFamily="18" charset="0"/>
              </a:rPr>
              <a:t>Например, группа кодов 01 касается растениеводства, животноводства, а 03 — рыболовства.</a:t>
            </a:r>
          </a:p>
          <a:p>
            <a:pPr>
              <a:defRPr/>
            </a:pPr>
            <a:endParaRPr lang="ru-RU" sz="2400" dirty="0">
              <a:latin typeface="Times New Roman" pitchFamily="18" charset="0"/>
              <a:cs typeface="Times New Roman" pitchFamily="18" charset="0"/>
            </a:endParaRPr>
          </a:p>
          <a:p>
            <a:pPr>
              <a:defRPr/>
            </a:pPr>
            <a:r>
              <a:rPr lang="ru-RU" sz="2400" dirty="0">
                <a:latin typeface="Times New Roman" pitchFamily="18" charset="0"/>
                <a:cs typeface="Times New Roman" pitchFamily="18" charset="0"/>
              </a:rPr>
              <a:t>Для </a:t>
            </a:r>
            <a:r>
              <a:rPr lang="ru-RU" sz="2400" dirty="0" err="1">
                <a:latin typeface="Times New Roman" pitchFamily="18" charset="0"/>
                <a:cs typeface="Times New Roman" pitchFamily="18" charset="0"/>
              </a:rPr>
              <a:t>рыбохозяйств</a:t>
            </a:r>
            <a:r>
              <a:rPr lang="ru-RU" sz="2400" dirty="0">
                <a:latin typeface="Times New Roman" pitchFamily="18" charset="0"/>
                <a:cs typeface="Times New Roman" pitchFamily="18" charset="0"/>
              </a:rPr>
              <a:t> есть дополнительное условие: </a:t>
            </a:r>
          </a:p>
          <a:p>
            <a:pPr>
              <a:buFontTx/>
              <a:buChar char="-"/>
              <a:defRPr/>
            </a:pPr>
            <a:r>
              <a:rPr lang="ru-RU" sz="2400" dirty="0">
                <a:latin typeface="Times New Roman" pitchFamily="18" charset="0"/>
                <a:cs typeface="Times New Roman" pitchFamily="18" charset="0"/>
              </a:rPr>
              <a:t>должны быть свои или арендованные судна; </a:t>
            </a:r>
          </a:p>
          <a:p>
            <a:pPr>
              <a:buFontTx/>
              <a:buChar char="-"/>
              <a:defRPr/>
            </a:pPr>
            <a:r>
              <a:rPr lang="ru-RU" sz="2400" dirty="0">
                <a:latin typeface="Times New Roman" pitchFamily="18" charset="0"/>
                <a:cs typeface="Times New Roman" pitchFamily="18" charset="0"/>
              </a:rPr>
              <a:t> численность работников меньше 300 человек.</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1267"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1268"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11269" name="Прямоугольник 5"/>
          <p:cNvSpPr>
            <a:spLocks noChangeArrowheads="1"/>
          </p:cNvSpPr>
          <p:nvPr/>
        </p:nvSpPr>
        <p:spPr bwMode="auto">
          <a:xfrm>
            <a:off x="381000" y="990600"/>
            <a:ext cx="8458200" cy="4524375"/>
          </a:xfrm>
          <a:prstGeom prst="rect">
            <a:avLst/>
          </a:prstGeom>
          <a:noFill/>
          <a:ln w="9525">
            <a:noFill/>
            <a:miter lim="800000"/>
            <a:headEnd/>
            <a:tailEnd/>
          </a:ln>
        </p:spPr>
        <p:txBody>
          <a:bodyPr>
            <a:spAutoFit/>
          </a:bodyPr>
          <a:lstStyle/>
          <a:p>
            <a:pPr algn="ctr"/>
            <a:r>
              <a:rPr lang="ru-RU" sz="3200" b="1">
                <a:latin typeface="Times New Roman" pitchFamily="18" charset="0"/>
                <a:cs typeface="Times New Roman" pitchFamily="18" charset="0"/>
              </a:rPr>
              <a:t>Список организаций и ИП, кому закон запрещает работать на ЕСХН:</a:t>
            </a:r>
          </a:p>
          <a:p>
            <a:pPr algn="ctr"/>
            <a:endParaRPr lang="ru-RU" sz="3200" b="1">
              <a:latin typeface="Times New Roman" pitchFamily="18" charset="0"/>
              <a:cs typeface="Times New Roman" pitchFamily="18" charset="0"/>
            </a:endParaRPr>
          </a:p>
          <a:p>
            <a:pPr>
              <a:buFontTx/>
              <a:buChar char="-"/>
            </a:pPr>
            <a:r>
              <a:rPr lang="ru-RU" sz="3200">
                <a:latin typeface="Times New Roman" pitchFamily="18" charset="0"/>
                <a:cs typeface="Times New Roman" pitchFamily="18" charset="0"/>
              </a:rPr>
              <a:t>Производители подакцизных товаров, например алкоголя или парфюмерии.</a:t>
            </a:r>
          </a:p>
          <a:p>
            <a:pPr>
              <a:buFontTx/>
              <a:buChar char="-"/>
            </a:pPr>
            <a:endParaRPr lang="ru-RU" sz="3200">
              <a:latin typeface="Times New Roman" pitchFamily="18" charset="0"/>
              <a:cs typeface="Times New Roman" pitchFamily="18" charset="0"/>
            </a:endParaRPr>
          </a:p>
          <a:p>
            <a:pPr>
              <a:buFontTx/>
              <a:buChar char="-"/>
            </a:pPr>
            <a:r>
              <a:rPr lang="ru-RU" sz="3200">
                <a:latin typeface="Times New Roman" pitchFamily="18" charset="0"/>
                <a:cs typeface="Times New Roman" pitchFamily="18" charset="0"/>
              </a:rPr>
              <a:t>Представители игорного бизнеса.</a:t>
            </a:r>
          </a:p>
          <a:p>
            <a:pPr>
              <a:buFontTx/>
              <a:buChar char="-"/>
            </a:pPr>
            <a:endParaRPr lang="ru-RU" sz="3200">
              <a:latin typeface="Times New Roman" pitchFamily="18" charset="0"/>
              <a:cs typeface="Times New Roman" pitchFamily="18" charset="0"/>
            </a:endParaRPr>
          </a:p>
          <a:p>
            <a:r>
              <a:rPr lang="ru-RU" sz="3200">
                <a:latin typeface="Times New Roman" pitchFamily="18" charset="0"/>
                <a:cs typeface="Times New Roman" pitchFamily="18" charset="0"/>
              </a:rPr>
              <a:t>- Казенные и бюджетные учреждения.</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2291"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2292"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12293" name="Прямоугольник 6"/>
          <p:cNvSpPr>
            <a:spLocks noChangeArrowheads="1"/>
          </p:cNvSpPr>
          <p:nvPr/>
        </p:nvSpPr>
        <p:spPr bwMode="auto">
          <a:xfrm>
            <a:off x="0" y="685800"/>
            <a:ext cx="9144000" cy="5848350"/>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pPr algn="ctr"/>
            <a:r>
              <a:rPr lang="ru-RU" sz="2400">
                <a:latin typeface="Times New Roman" pitchFamily="18" charset="0"/>
                <a:cs typeface="Times New Roman" pitchFamily="18" charset="0"/>
              </a:rPr>
              <a:t>Налог считают по такой формуле:</a:t>
            </a:r>
          </a:p>
          <a:p>
            <a:pPr algn="ctr"/>
            <a:endParaRPr lang="ru-RU" sz="2400">
              <a:latin typeface="Times New Roman" pitchFamily="18" charset="0"/>
              <a:cs typeface="Times New Roman" pitchFamily="18" charset="0"/>
            </a:endParaRPr>
          </a:p>
          <a:p>
            <a:pPr algn="ctr"/>
            <a:r>
              <a:rPr lang="ru-RU" sz="2800" b="1">
                <a:latin typeface="Times New Roman" pitchFamily="18" charset="0"/>
                <a:cs typeface="Times New Roman" pitchFamily="18" charset="0"/>
              </a:rPr>
              <a:t>ЕСХН = Налоговая база × Ставка налога</a:t>
            </a:r>
          </a:p>
          <a:p>
            <a:endParaRPr lang="ru-RU" sz="2400" b="1">
              <a:latin typeface="Times New Roman" pitchFamily="18" charset="0"/>
              <a:cs typeface="Times New Roman" pitchFamily="18" charset="0"/>
            </a:endParaRPr>
          </a:p>
          <a:p>
            <a:r>
              <a:rPr lang="ru-RU" sz="2400" b="1">
                <a:latin typeface="Times New Roman" pitchFamily="18" charset="0"/>
                <a:cs typeface="Times New Roman" pitchFamily="18" charset="0"/>
              </a:rPr>
              <a:t>Налоговая база</a:t>
            </a:r>
            <a:r>
              <a:rPr lang="ru-RU" sz="2400">
                <a:latin typeface="Times New Roman" pitchFamily="18" charset="0"/>
                <a:cs typeface="Times New Roman" pitchFamily="18" charset="0"/>
              </a:rPr>
              <a:t> - это доходы минус расходы и убытки прошлых лет.</a:t>
            </a: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pPr algn="ctr"/>
            <a:r>
              <a:rPr lang="ru-RU" sz="2000">
                <a:latin typeface="Times New Roman" pitchFamily="18" charset="0"/>
                <a:cs typeface="Times New Roman" pitchFamily="18" charset="0"/>
              </a:rPr>
              <a:t>В налоговом кодексе есть полный список доходов и расходов. </a:t>
            </a:r>
          </a:p>
          <a:p>
            <a:pPr algn="ctr"/>
            <a:r>
              <a:rPr lang="ru-RU" sz="2000">
                <a:latin typeface="Times New Roman" pitchFamily="18" charset="0"/>
                <a:cs typeface="Times New Roman" pitchFamily="18" charset="0"/>
              </a:rPr>
              <a:t>Например, в список доходов входят доходы от продажи товара, от сдачи земельных участков в аренду и проценты по банковскому вкладу. </a:t>
            </a:r>
          </a:p>
          <a:p>
            <a:pPr algn="ctr"/>
            <a:r>
              <a:rPr lang="ru-RU" sz="2000">
                <a:latin typeface="Times New Roman" pitchFamily="18" charset="0"/>
                <a:cs typeface="Times New Roman" pitchFamily="18" charset="0"/>
              </a:rPr>
              <a:t>В список расходов -расходы на зарплату сотрудникам, выплату компенсаций и пособий, покупку семян, рассады, удобрений, кормов и лекарств для животных, содержание служебного транспорта.</a:t>
            </a:r>
          </a:p>
          <a:p>
            <a:pPr algn="ctr"/>
            <a:r>
              <a:rPr lang="ru-RU" sz="2000">
                <a:latin typeface="Times New Roman" pitchFamily="18" charset="0"/>
                <a:cs typeface="Times New Roman" pitchFamily="18" charset="0"/>
                <a:hlinkClick r:id="rId4"/>
              </a:rPr>
              <a:t>ст. 346.5 НК РФ</a:t>
            </a:r>
            <a:r>
              <a:rPr lang="ru-RU" sz="2000">
                <a:latin typeface="Times New Roman" pitchFamily="18" charset="0"/>
                <a:cs typeface="Times New Roman" pitchFamily="18" charset="0"/>
              </a:rPr>
              <a:t> - порядок определения доходов и расходов</a:t>
            </a:r>
          </a:p>
          <a:p>
            <a:pPr algn="ctr"/>
            <a:r>
              <a:rPr lang="ru-RU" sz="2000">
                <a:latin typeface="Times New Roman" pitchFamily="18" charset="0"/>
                <a:cs typeface="Times New Roman" pitchFamily="18" charset="0"/>
              </a:rPr>
              <a:t>Доходы можно уменьшить на убытки прошлых лет.</a:t>
            </a:r>
          </a:p>
          <a:p>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3315"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3316"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13317"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13318" name="Прямоугольник 5"/>
          <p:cNvSpPr>
            <a:spLocks noChangeArrowheads="1"/>
          </p:cNvSpPr>
          <p:nvPr/>
        </p:nvSpPr>
        <p:spPr bwMode="auto">
          <a:xfrm>
            <a:off x="609600" y="685800"/>
            <a:ext cx="8534400" cy="3846513"/>
          </a:xfrm>
          <a:prstGeom prst="rect">
            <a:avLst/>
          </a:prstGeom>
          <a:noFill/>
          <a:ln w="9525">
            <a:noFill/>
            <a:miter lim="800000"/>
            <a:headEnd/>
            <a:tailEnd/>
          </a:ln>
        </p:spPr>
        <p:txBody>
          <a:bodyPr>
            <a:spAutoFit/>
          </a:bodyPr>
          <a:lstStyle/>
          <a:p>
            <a:pPr algn="ctr"/>
            <a:r>
              <a:rPr lang="ru-RU" sz="2800" b="1">
                <a:latin typeface="Times New Roman" pitchFamily="18" charset="0"/>
                <a:cs typeface="Times New Roman" pitchFamily="18" charset="0"/>
              </a:rPr>
              <a:t>Ставка налога.</a:t>
            </a:r>
            <a:r>
              <a:rPr lang="ru-RU" sz="2800">
                <a:latin typeface="Times New Roman" pitchFamily="18" charset="0"/>
                <a:cs typeface="Times New Roman" pitchFamily="18" charset="0"/>
              </a:rPr>
              <a:t> </a:t>
            </a:r>
          </a:p>
          <a:p>
            <a:endParaRPr lang="ru-RU" sz="2800">
              <a:latin typeface="Times New Roman" pitchFamily="18" charset="0"/>
              <a:cs typeface="Times New Roman" pitchFamily="18" charset="0"/>
            </a:endParaRPr>
          </a:p>
          <a:p>
            <a:r>
              <a:rPr lang="ru-RU" sz="2800">
                <a:latin typeface="Times New Roman" pitchFamily="18" charset="0"/>
                <a:cs typeface="Times New Roman" pitchFamily="18" charset="0"/>
              </a:rPr>
              <a:t>Раньше ставка была фиксированной, но с 2019 года каждый регион может устанавливать свою. </a:t>
            </a:r>
            <a:r>
              <a:rPr lang="ru-RU" sz="2800" b="1">
                <a:latin typeface="Times New Roman" pitchFamily="18" charset="0"/>
                <a:cs typeface="Times New Roman" pitchFamily="18" charset="0"/>
              </a:rPr>
              <a:t>Максимально - 6%.</a:t>
            </a:r>
            <a:r>
              <a:rPr lang="ru-RU" sz="2800">
                <a:latin typeface="Times New Roman" pitchFamily="18" charset="0"/>
                <a:cs typeface="Times New Roman" pitchFamily="18" charset="0"/>
              </a:rPr>
              <a:t/>
            </a:r>
            <a:br>
              <a:rPr lang="ru-RU" sz="2800">
                <a:latin typeface="Times New Roman" pitchFamily="18" charset="0"/>
                <a:cs typeface="Times New Roman" pitchFamily="18" charset="0"/>
              </a:rPr>
            </a:br>
            <a:endParaRPr lang="ru-RU" sz="2800">
              <a:latin typeface="Times New Roman" pitchFamily="18" charset="0"/>
              <a:cs typeface="Times New Roman" pitchFamily="18" charset="0"/>
            </a:endParaRPr>
          </a:p>
          <a:p>
            <a:endParaRPr lang="ru-RU" sz="2800">
              <a:latin typeface="Times New Roman" pitchFamily="18" charset="0"/>
              <a:cs typeface="Times New Roman" pitchFamily="18" charset="0"/>
            </a:endParaRPr>
          </a:p>
          <a:p>
            <a:r>
              <a:rPr lang="ru-RU" sz="1600">
                <a:latin typeface="Times New Roman" pitchFamily="18" charset="0"/>
                <a:cs typeface="Times New Roman" pitchFamily="18" charset="0"/>
              </a:rPr>
              <a:t>В Кемеровской области предприниматели на ЕСХН платят налог по ставке 3% до 2021 года, в Москве — по ставке 6%, </a:t>
            </a:r>
            <a:r>
              <a:rPr lang="ru-RU" sz="1600">
                <a:latin typeface="Times New Roman" pitchFamily="18" charset="0"/>
                <a:cs typeface="Times New Roman" pitchFamily="18" charset="0"/>
                <a:hlinkClick r:id="rId4"/>
              </a:rPr>
              <a:t>а в Московской области нулевая ставка.</a:t>
            </a:r>
            <a:r>
              <a:rPr lang="ru-RU" sz="1600">
                <a:latin typeface="Times New Roman" pitchFamily="18" charset="0"/>
                <a:cs typeface="Times New Roman" pitchFamily="18" charset="0"/>
              </a:rPr>
              <a:t> Предпринимателям из Подмосковья не нужно платить налог — только заполнять декларацию.</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4339"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434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14341"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14342" name="Прямоугольник 7"/>
          <p:cNvSpPr>
            <a:spLocks noChangeArrowheads="1"/>
          </p:cNvSpPr>
          <p:nvPr/>
        </p:nvSpPr>
        <p:spPr bwMode="auto">
          <a:xfrm>
            <a:off x="381000" y="990600"/>
            <a:ext cx="8610600" cy="4154488"/>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ЕСХН платят дважды в год:</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До 25 июля текущего года — авансовый платеж по итогам первого полугодия.</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До 31 марта следующего года — платеж по итогам года.</a:t>
            </a: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5363"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5364"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15365"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15366"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15367" name="Прямоугольник 8"/>
          <p:cNvSpPr>
            <a:spLocks noChangeArrowheads="1"/>
          </p:cNvSpPr>
          <p:nvPr/>
        </p:nvSpPr>
        <p:spPr bwMode="auto">
          <a:xfrm>
            <a:off x="685800" y="1143000"/>
            <a:ext cx="8077200" cy="5140325"/>
          </a:xfrm>
          <a:prstGeom prst="rect">
            <a:avLst/>
          </a:prstGeom>
          <a:noFill/>
          <a:ln w="9525">
            <a:noFill/>
            <a:miter lim="800000"/>
            <a:headEnd/>
            <a:tailEnd/>
          </a:ln>
        </p:spPr>
        <p:txBody>
          <a:bodyPr>
            <a:spAutoFit/>
          </a:bodyPr>
          <a:lstStyle/>
          <a:p>
            <a:r>
              <a:rPr lang="ru-RU" sz="2000" b="1">
                <a:latin typeface="Times New Roman" pitchFamily="18" charset="0"/>
                <a:cs typeface="Times New Roman" pitchFamily="18" charset="0"/>
              </a:rPr>
              <a:t>Пример.</a:t>
            </a:r>
          </a:p>
          <a:p>
            <a:r>
              <a:rPr lang="ru-RU" sz="2000">
                <a:latin typeface="Times New Roman" pitchFamily="18" charset="0"/>
                <a:cs typeface="Times New Roman" pitchFamily="18" charset="0"/>
              </a:rPr>
              <a:t>За первые полгода предприниматель заработал - 600 000 руб., расходы - 400 000 руб. Ставка налога - 6%.</a:t>
            </a:r>
          </a:p>
          <a:p>
            <a:r>
              <a:rPr lang="ru-RU" sz="2000">
                <a:latin typeface="Times New Roman" pitchFamily="18" charset="0"/>
                <a:cs typeface="Times New Roman" pitchFamily="18" charset="0"/>
              </a:rPr>
              <a:t>Считаем авансовый платеж, который нужно заплатить до 25 июля:</a:t>
            </a:r>
          </a:p>
          <a:p>
            <a:r>
              <a:rPr lang="ru-RU" sz="2000">
                <a:latin typeface="Times New Roman" pitchFamily="18" charset="0"/>
                <a:cs typeface="Times New Roman" pitchFamily="18" charset="0"/>
              </a:rPr>
              <a:t>(600 000 руб. − 400 000 руб. ) × 6% = 12 000 руб. </a:t>
            </a:r>
          </a:p>
          <a:p>
            <a:r>
              <a:rPr lang="ru-RU" sz="2000">
                <a:latin typeface="Times New Roman" pitchFamily="18" charset="0"/>
                <a:cs typeface="Times New Roman" pitchFamily="18" charset="0"/>
              </a:rPr>
              <a:t>Во втором полугодии предприниматель заработал 800 000 руб. , расходы - 700 000 руб. . Нужно рассчитать сумму ЕСХН за весь год, а потом вычесть из нее уже внесенный авансовый платеж.</a:t>
            </a:r>
          </a:p>
          <a:p>
            <a:r>
              <a:rPr lang="ru-RU" sz="2000" b="1">
                <a:latin typeface="Times New Roman" pitchFamily="18" charset="0"/>
                <a:cs typeface="Times New Roman" pitchFamily="18" charset="0"/>
              </a:rPr>
              <a:t>Налог за весь год:</a:t>
            </a:r>
          </a:p>
          <a:p>
            <a:r>
              <a:rPr lang="ru-RU" sz="2000">
                <a:latin typeface="Times New Roman" pitchFamily="18" charset="0"/>
                <a:cs typeface="Times New Roman" pitchFamily="18" charset="0"/>
              </a:rPr>
              <a:t>(600 000 руб. + 800 000 руб. ) − (400 000 руб.  + 700 000 руб. ) × 6% = 18 000 руб. </a:t>
            </a:r>
          </a:p>
          <a:p>
            <a:r>
              <a:rPr lang="ru-RU" sz="2000">
                <a:latin typeface="Times New Roman" pitchFamily="18" charset="0"/>
                <a:cs typeface="Times New Roman" pitchFamily="18" charset="0"/>
              </a:rPr>
              <a:t>Вычитаем авансовый платеж:</a:t>
            </a:r>
          </a:p>
          <a:p>
            <a:r>
              <a:rPr lang="ru-RU" sz="2000">
                <a:latin typeface="Times New Roman" pitchFamily="18" charset="0"/>
                <a:cs typeface="Times New Roman" pitchFamily="18" charset="0"/>
              </a:rPr>
              <a:t>18 000 руб.  − 12 000 руб.  = 6000 руб..</a:t>
            </a:r>
          </a:p>
          <a:p>
            <a:r>
              <a:rPr lang="ru-RU" sz="2000">
                <a:latin typeface="Times New Roman" pitchFamily="18" charset="0"/>
                <a:cs typeface="Times New Roman" pitchFamily="18" charset="0"/>
              </a:rPr>
              <a:t>Эту сумму нужно уплатить по итогам года - до 31 марта следующего года.</a:t>
            </a:r>
          </a:p>
          <a:p>
            <a:r>
              <a:rPr lang="ru-RU" sz="1400">
                <a:latin typeface="Times New Roman" pitchFamily="18" charset="0"/>
                <a:cs typeface="Times New Roman" pitchFamily="18" charset="0"/>
              </a:rPr>
              <a:t>В реальности расчеты обычно сложнее. Нужно понимать, какие расходы можно учесть, а какие -нет. Поэтому  рекомендуется обратиться за помощью к опытному бухгалтеру.</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6387"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6388"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16389"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16390"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16391" name="Прямоугольник 9"/>
          <p:cNvSpPr>
            <a:spLocks noChangeArrowheads="1"/>
          </p:cNvSpPr>
          <p:nvPr/>
        </p:nvSpPr>
        <p:spPr bwMode="auto">
          <a:xfrm>
            <a:off x="762000" y="304800"/>
            <a:ext cx="8382000" cy="6124575"/>
          </a:xfrm>
          <a:prstGeom prst="rect">
            <a:avLst/>
          </a:prstGeom>
          <a:noFill/>
          <a:ln w="9525">
            <a:noFill/>
            <a:miter lim="800000"/>
            <a:headEnd/>
            <a:tailEnd/>
          </a:ln>
        </p:spPr>
        <p:txBody>
          <a:bodyPr>
            <a:spAutoFit/>
          </a:bodyPr>
          <a:lstStyle/>
          <a:p>
            <a:pPr algn="ctr"/>
            <a:r>
              <a:rPr lang="ru-RU" sz="2400" b="1">
                <a:latin typeface="Times New Roman" pitchFamily="18" charset="0"/>
                <a:cs typeface="Times New Roman" pitchFamily="18" charset="0"/>
              </a:rPr>
              <a:t>НДС на ЕСХН</a:t>
            </a:r>
          </a:p>
          <a:p>
            <a:r>
              <a:rPr lang="ru-RU" sz="2400">
                <a:latin typeface="Times New Roman" pitchFamily="18" charset="0"/>
                <a:cs typeface="Times New Roman" pitchFamily="18" charset="0"/>
              </a:rPr>
              <a:t>С 2019 года сельхозпроизводители на ЕСХН </a:t>
            </a:r>
            <a:r>
              <a:rPr lang="ru-RU" sz="2400">
                <a:latin typeface="Times New Roman" pitchFamily="18" charset="0"/>
                <a:cs typeface="Times New Roman" pitchFamily="18" charset="0"/>
                <a:hlinkClick r:id="rId4"/>
              </a:rPr>
              <a:t>обязаны платить НДС.</a:t>
            </a:r>
            <a:r>
              <a:rPr lang="ru-RU" sz="2400">
                <a:latin typeface="Times New Roman" pitchFamily="18" charset="0"/>
                <a:cs typeface="Times New Roman" pitchFamily="18" charset="0"/>
              </a:rPr>
              <a:t> Но есть случаи, когда от этой обязанности компанию или ИП могут освободить:</a:t>
            </a:r>
          </a:p>
          <a:p>
            <a:r>
              <a:rPr lang="ru-RU" sz="2400">
                <a:latin typeface="Times New Roman" pitchFamily="18" charset="0"/>
                <a:cs typeface="Times New Roman" pitchFamily="18" charset="0"/>
              </a:rPr>
              <a:t>Если компания или ИП подали заявление о желании воспользоваться льготой в том же году, когда были зарегистрированы.</a:t>
            </a:r>
          </a:p>
          <a:p>
            <a:r>
              <a:rPr lang="ru-RU" sz="2400">
                <a:latin typeface="Times New Roman" pitchFamily="18" charset="0"/>
                <a:cs typeface="Times New Roman" pitchFamily="18" charset="0"/>
              </a:rPr>
              <a:t>Если перешли с ОСН на ЕСХН с 1 января и одновременно подали заявление на освобождение от НДС.</a:t>
            </a:r>
          </a:p>
          <a:p>
            <a:r>
              <a:rPr lang="ru-RU" sz="2400">
                <a:latin typeface="Times New Roman" pitchFamily="18" charset="0"/>
                <a:cs typeface="Times New Roman" pitchFamily="18" charset="0"/>
              </a:rPr>
              <a:t>Если доход от деятельности по ЕСХН за предыдущий год не превысил лимит. </a:t>
            </a:r>
          </a:p>
          <a:p>
            <a:r>
              <a:rPr lang="ru-RU" sz="2400">
                <a:latin typeface="Times New Roman" pitchFamily="18" charset="0"/>
                <a:cs typeface="Times New Roman" pitchFamily="18" charset="0"/>
              </a:rPr>
              <a:t>Для каждого года он разный. </a:t>
            </a:r>
          </a:p>
          <a:p>
            <a:r>
              <a:rPr lang="ru-RU" sz="2400">
                <a:latin typeface="Times New Roman" pitchFamily="18" charset="0"/>
                <a:cs typeface="Times New Roman" pitchFamily="18" charset="0"/>
              </a:rPr>
              <a:t>В 2018 году - 100 млн. рублей, </a:t>
            </a:r>
          </a:p>
          <a:p>
            <a:r>
              <a:rPr lang="ru-RU" sz="2400">
                <a:latin typeface="Times New Roman" pitchFamily="18" charset="0"/>
                <a:cs typeface="Times New Roman" pitchFamily="18" charset="0"/>
              </a:rPr>
              <a:t>в 2019 году - 90 млн. рублей, </a:t>
            </a:r>
          </a:p>
          <a:p>
            <a:r>
              <a:rPr lang="ru-RU" sz="2400">
                <a:latin typeface="Times New Roman" pitchFamily="18" charset="0"/>
                <a:cs typeface="Times New Roman" pitchFamily="18" charset="0"/>
              </a:rPr>
              <a:t>в 2020 году - 80 млн. рублей.</a:t>
            </a:r>
          </a:p>
          <a:p>
            <a:r>
              <a:rPr lang="ru-RU" sz="1600">
                <a:latin typeface="Times New Roman" pitchFamily="18" charset="0"/>
                <a:cs typeface="Times New Roman" pitchFamily="18" charset="0"/>
              </a:rPr>
              <a:t>Во всех случаях уведомление подают в налоговую по месту нахождения компании или по месту жительства ИП. Срок - до 20 числа месяца, в котором начали применять льготу.</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7411"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7412"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17413"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17414"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17415" name="Прямоугольник 8"/>
          <p:cNvSpPr>
            <a:spLocks noChangeArrowheads="1"/>
          </p:cNvSpPr>
          <p:nvPr/>
        </p:nvSpPr>
        <p:spPr bwMode="auto">
          <a:xfrm>
            <a:off x="838200" y="457200"/>
            <a:ext cx="8153400" cy="5816600"/>
          </a:xfrm>
          <a:prstGeom prst="rect">
            <a:avLst/>
          </a:prstGeom>
          <a:noFill/>
          <a:ln w="9525">
            <a:noFill/>
            <a:miter lim="800000"/>
            <a:headEnd/>
            <a:tailEnd/>
          </a:ln>
        </p:spPr>
        <p:txBody>
          <a:bodyPr>
            <a:spAutoFit/>
          </a:bodyPr>
          <a:lstStyle/>
          <a:p>
            <a:pPr algn="ctr"/>
            <a:r>
              <a:rPr lang="ru-RU" sz="2000" b="1">
                <a:latin typeface="Times New Roman" pitchFamily="18" charset="0"/>
                <a:cs typeface="Times New Roman" pitchFamily="18" charset="0"/>
              </a:rPr>
              <a:t>Учет и отчетность на ЕСХН</a:t>
            </a:r>
          </a:p>
          <a:p>
            <a:r>
              <a:rPr lang="ru-RU" sz="2000">
                <a:latin typeface="Times New Roman" pitchFamily="18" charset="0"/>
                <a:cs typeface="Times New Roman" pitchFamily="18" charset="0"/>
              </a:rPr>
              <a:t>ИП и компании по-разному отчитываются перед налоговой.</a:t>
            </a:r>
          </a:p>
          <a:p>
            <a:r>
              <a:rPr lang="ru-RU" sz="2000">
                <a:latin typeface="Times New Roman" pitchFamily="18" charset="0"/>
                <a:cs typeface="Times New Roman" pitchFamily="18" charset="0"/>
              </a:rPr>
              <a:t/>
            </a:r>
            <a:br>
              <a:rPr lang="ru-RU" sz="2000">
                <a:latin typeface="Times New Roman" pitchFamily="18" charset="0"/>
                <a:cs typeface="Times New Roman" pitchFamily="18" charset="0"/>
              </a:rPr>
            </a:br>
            <a:endParaRPr lang="ru-RU" sz="2000">
              <a:latin typeface="Times New Roman" pitchFamily="18" charset="0"/>
              <a:cs typeface="Times New Roman" pitchFamily="18" charset="0"/>
            </a:endParaRPr>
          </a:p>
          <a:p>
            <a:r>
              <a:rPr lang="ru-RU" sz="2000" b="1">
                <a:latin typeface="Times New Roman" pitchFamily="18" charset="0"/>
                <a:cs typeface="Times New Roman" pitchFamily="18" charset="0"/>
              </a:rPr>
              <a:t>Учет ИП.</a:t>
            </a:r>
            <a:r>
              <a:rPr lang="ru-RU" sz="2000">
                <a:latin typeface="Times New Roman" pitchFamily="18" charset="0"/>
                <a:cs typeface="Times New Roman" pitchFamily="18" charset="0"/>
              </a:rPr>
              <a:t> Предприниматели не обязаны вести бухучет. Вся отчетность у них - это книга доходов и расходов и налоговая декларация.</a:t>
            </a:r>
          </a:p>
          <a:p>
            <a:endParaRPr lang="ru-RU" sz="2000">
              <a:latin typeface="Times New Roman" pitchFamily="18" charset="0"/>
              <a:cs typeface="Times New Roman" pitchFamily="18" charset="0"/>
            </a:endParaRPr>
          </a:p>
          <a:p>
            <a:r>
              <a:rPr lang="ru-RU" sz="2000">
                <a:latin typeface="Times New Roman" pitchFamily="18" charset="0"/>
                <a:cs typeface="Times New Roman" pitchFamily="18" charset="0"/>
              </a:rPr>
              <a:t>Книгу доходов и расходов (КУДиР) можно вести онлайн или в бумажном виде. </a:t>
            </a:r>
          </a:p>
          <a:p>
            <a:r>
              <a:rPr lang="ru-RU" sz="2000">
                <a:latin typeface="Times New Roman" pitchFamily="18" charset="0"/>
                <a:cs typeface="Times New Roman" pitchFamily="18" charset="0"/>
              </a:rPr>
              <a:t>ЕСХН - единственный режим, на котором нужно регистрировать книгу в налоговой: </a:t>
            </a:r>
          </a:p>
          <a:p>
            <a:r>
              <a:rPr lang="ru-RU" sz="2000">
                <a:latin typeface="Times New Roman" pitchFamily="18" charset="0"/>
                <a:cs typeface="Times New Roman" pitchFamily="18" charset="0"/>
              </a:rPr>
              <a:t>-бумажную - до начала ведения, </a:t>
            </a:r>
          </a:p>
          <a:p>
            <a:r>
              <a:rPr lang="ru-RU" sz="2000">
                <a:latin typeface="Times New Roman" pitchFamily="18" charset="0"/>
                <a:cs typeface="Times New Roman" pitchFamily="18" charset="0"/>
              </a:rPr>
              <a:t>- электронную распечатывают и относят до 31 марта следующего года.</a:t>
            </a:r>
          </a:p>
          <a:p>
            <a:endParaRPr lang="ru-RU" sz="1600">
              <a:latin typeface="Times New Roman" pitchFamily="18" charset="0"/>
              <a:cs typeface="Times New Roman" pitchFamily="18" charset="0"/>
            </a:endParaRPr>
          </a:p>
          <a:p>
            <a:pPr algn="ctr"/>
            <a:r>
              <a:rPr lang="ru-RU" sz="1600">
                <a:latin typeface="Times New Roman" pitchFamily="18" charset="0"/>
                <a:cs typeface="Times New Roman" pitchFamily="18" charset="0"/>
              </a:rPr>
              <a:t>Налоговую декларацию нужно сдать до 31 марта года, следующего за отчетным. За 2019 год декларацию нужно сдать до 31 марта 2020.</a:t>
            </a:r>
          </a:p>
          <a:p>
            <a:pPr algn="ctr"/>
            <a:r>
              <a:rPr lang="ru-RU" sz="1600">
                <a:latin typeface="Times New Roman" pitchFamily="18" charset="0"/>
                <a:cs typeface="Times New Roman" pitchFamily="18" charset="0"/>
              </a:rPr>
              <a:t>Если сельхозпроизводитель прекращает работу в течение года, он должен уведомить об этом налоговую и сдать декларацию до 25 числа следующего месяца. К примеру, предприниматель прекратил работать в мае и в этом же месяце уведомил об этом налоговую. Декларацию ему нужно подать до 25 июня.</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8435"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8436"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18437"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18438"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18439" name="Прямоугольник 9"/>
          <p:cNvSpPr>
            <a:spLocks noChangeArrowheads="1"/>
          </p:cNvSpPr>
          <p:nvPr/>
        </p:nvSpPr>
        <p:spPr bwMode="auto">
          <a:xfrm>
            <a:off x="457200" y="1066800"/>
            <a:ext cx="8153400" cy="4986338"/>
          </a:xfrm>
          <a:prstGeom prst="rect">
            <a:avLst/>
          </a:prstGeom>
          <a:noFill/>
          <a:ln w="9525">
            <a:noFill/>
            <a:miter lim="800000"/>
            <a:headEnd/>
            <a:tailEnd/>
          </a:ln>
        </p:spPr>
        <p:txBody>
          <a:bodyPr>
            <a:spAutoFit/>
          </a:bodyPr>
          <a:lstStyle/>
          <a:p>
            <a:pPr algn="ctr"/>
            <a:r>
              <a:rPr lang="ru-RU" sz="2800" b="1">
                <a:latin typeface="Times New Roman" pitchFamily="18" charset="0"/>
                <a:cs typeface="Times New Roman" pitchFamily="18" charset="0"/>
              </a:rPr>
              <a:t>Учет в компаниях.</a:t>
            </a:r>
          </a:p>
          <a:p>
            <a:pPr algn="ctr"/>
            <a:r>
              <a:rPr lang="ru-RU" sz="2800">
                <a:latin typeface="Times New Roman" pitchFamily="18" charset="0"/>
                <a:cs typeface="Times New Roman" pitchFamily="18" charset="0"/>
              </a:rPr>
              <a:t> </a:t>
            </a:r>
          </a:p>
          <a:p>
            <a:r>
              <a:rPr lang="ru-RU" sz="2800">
                <a:latin typeface="Times New Roman" pitchFamily="18" charset="0"/>
                <a:cs typeface="Times New Roman" pitchFamily="18" charset="0"/>
              </a:rPr>
              <a:t>У компаний все сложнее - им нужно вести бухучет:</a:t>
            </a:r>
          </a:p>
          <a:p>
            <a:r>
              <a:rPr lang="ru-RU" sz="2800">
                <a:latin typeface="Times New Roman" pitchFamily="18" charset="0"/>
                <a:cs typeface="Times New Roman" pitchFamily="18" charset="0"/>
              </a:rPr>
              <a:t> - составлять бухгалтерский баланс и отчет о финансовых результатах; </a:t>
            </a:r>
          </a:p>
          <a:p>
            <a:pPr>
              <a:buFontTx/>
              <a:buChar char="-"/>
            </a:pPr>
            <a:r>
              <a:rPr lang="ru-RU" sz="2800">
                <a:latin typeface="Times New Roman" pitchFamily="18" charset="0"/>
                <a:cs typeface="Times New Roman" pitchFamily="18" charset="0"/>
              </a:rPr>
              <a:t>вести учет доходов и расходов, которые участвуют в расчете налога. </a:t>
            </a:r>
          </a:p>
          <a:p>
            <a:pPr>
              <a:buFontTx/>
              <a:buChar char="-"/>
            </a:pPr>
            <a:r>
              <a:rPr lang="ru-RU" sz="2800">
                <a:latin typeface="Times New Roman" pitchFamily="18" charset="0"/>
                <a:cs typeface="Times New Roman" pitchFamily="18" charset="0"/>
              </a:rPr>
              <a:t>Налоговую декларацию подают один раз в год, до 31 марта.</a:t>
            </a:r>
          </a:p>
          <a:p>
            <a:endParaRPr lang="ru-RU" sz="2400">
              <a:latin typeface="Times New Roman" pitchFamily="18" charset="0"/>
              <a:cs typeface="Times New Roman" pitchFamily="18" charset="0"/>
            </a:endParaRPr>
          </a:p>
          <a:p>
            <a:pPr algn="ctr"/>
            <a:r>
              <a:rPr lang="ru-RU">
                <a:latin typeface="Times New Roman" pitchFamily="18" charset="0"/>
                <a:cs typeface="Times New Roman" pitchFamily="18" charset="0"/>
              </a:rPr>
              <a:t>Небольшие сельхозкомпании, например крестьянские и фермерские хозяйства и потребкооперативы, могут вести бухучет по упрощенной схеме</a:t>
            </a:r>
            <a:r>
              <a:rPr lang="ru-RU" sz="240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19459"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1946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19461"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19462"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19463" name="Прямоугольник 8"/>
          <p:cNvSpPr>
            <a:spLocks noChangeArrowheads="1"/>
          </p:cNvSpPr>
          <p:nvPr/>
        </p:nvSpPr>
        <p:spPr bwMode="auto">
          <a:xfrm>
            <a:off x="381000" y="612775"/>
            <a:ext cx="8153400" cy="4616450"/>
          </a:xfrm>
          <a:prstGeom prst="rect">
            <a:avLst/>
          </a:prstGeom>
          <a:noFill/>
          <a:ln w="9525">
            <a:noFill/>
            <a:miter lim="800000"/>
            <a:headEnd/>
            <a:tailEnd/>
          </a:ln>
        </p:spPr>
        <p:txBody>
          <a:bodyPr>
            <a:spAutoFit/>
          </a:bodyPr>
          <a:lstStyle/>
          <a:p>
            <a:pPr algn="ctr"/>
            <a:r>
              <a:rPr lang="ru-RU" sz="2400" b="1">
                <a:latin typeface="Times New Roman" pitchFamily="18" charset="0"/>
                <a:cs typeface="Times New Roman" pitchFamily="18" charset="0"/>
              </a:rPr>
              <a:t>Как перейти на ЕСХН</a:t>
            </a:r>
          </a:p>
          <a:p>
            <a:r>
              <a:rPr lang="ru-RU" sz="2400">
                <a:latin typeface="Times New Roman" pitchFamily="18" charset="0"/>
                <a:cs typeface="Times New Roman" pitchFamily="18" charset="0"/>
              </a:rPr>
              <a:t>Перейти на ЕСХН с другого налогового режима можно один раз в год. Переход оформляют с 1 января следующего года. </a:t>
            </a:r>
          </a:p>
          <a:p>
            <a:r>
              <a:rPr lang="ru-RU" sz="2400">
                <a:latin typeface="Times New Roman" pitchFamily="18" charset="0"/>
                <a:cs typeface="Times New Roman" pitchFamily="18" charset="0"/>
              </a:rPr>
              <a:t>Порядок такой:</a:t>
            </a:r>
          </a:p>
          <a:p>
            <a:r>
              <a:rPr lang="ru-RU" sz="2400">
                <a:latin typeface="Times New Roman" pitchFamily="18" charset="0"/>
                <a:cs typeface="Times New Roman" pitchFamily="18" charset="0"/>
              </a:rPr>
              <a:t>- заполняете заявление в двух экземплярах;</a:t>
            </a:r>
          </a:p>
          <a:p>
            <a:r>
              <a:rPr lang="ru-RU" sz="2400">
                <a:latin typeface="Times New Roman" pitchFamily="18" charset="0"/>
                <a:cs typeface="Times New Roman" pitchFamily="18" charset="0"/>
              </a:rPr>
              <a:t>- несете его в налоговую по месту нахождения компании или месту жительства ИП.</a:t>
            </a:r>
          </a:p>
          <a:p>
            <a:r>
              <a:rPr lang="ru-RU" sz="2400" b="1">
                <a:latin typeface="Times New Roman" pitchFamily="18" charset="0"/>
                <a:cs typeface="Times New Roman" pitchFamily="18" charset="0"/>
              </a:rPr>
              <a:t>Все это надо сделать до 31 декабря текущего года.</a:t>
            </a: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pPr algn="ctr"/>
            <a:r>
              <a:rPr lang="ru-RU">
                <a:latin typeface="Times New Roman" pitchFamily="18" charset="0"/>
                <a:cs typeface="Times New Roman" pitchFamily="18" charset="0"/>
              </a:rPr>
              <a:t>Новые ИП и компании могут подавать уведомление вместе с другими документами на регистрацию или в течение 30 календарных дней после регистрации. Если опоздать, придется работать на ОСН и платить все налоги.</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0483"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0484"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0485"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20486"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pic>
        <p:nvPicPr>
          <p:cNvPr id="20487" name="Picture 2" descr="Пример заполненного уведомления о переходе на ЕСХН для компании"/>
          <p:cNvPicPr>
            <a:picLocks noChangeAspect="1" noChangeArrowheads="1"/>
          </p:cNvPicPr>
          <p:nvPr/>
        </p:nvPicPr>
        <p:blipFill>
          <a:blip r:embed="rId4" cstate="print"/>
          <a:srcRect/>
          <a:stretch>
            <a:fillRect/>
          </a:stretch>
        </p:blipFill>
        <p:spPr bwMode="auto">
          <a:xfrm>
            <a:off x="2133600" y="152400"/>
            <a:ext cx="4865688" cy="632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1507"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1508"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1509"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21510"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21511" name="Прямоугольник 8"/>
          <p:cNvSpPr>
            <a:spLocks noChangeArrowheads="1"/>
          </p:cNvSpPr>
          <p:nvPr/>
        </p:nvSpPr>
        <p:spPr bwMode="auto">
          <a:xfrm>
            <a:off x="609600" y="1028700"/>
            <a:ext cx="8001000" cy="4800600"/>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Совмещение ЕСХН с другими налоговыми режимами</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ИП могут совмещать ЕСХН с патентом и ЕНВД - единым налогом на вмененный доход, </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Компании - только с ЕНВД. </a:t>
            </a:r>
          </a:p>
          <a:p>
            <a:endParaRPr lang="ru-RU">
              <a:latin typeface="Times New Roman" pitchFamily="18" charset="0"/>
              <a:cs typeface="Times New Roman" pitchFamily="18" charset="0"/>
            </a:endParaRPr>
          </a:p>
          <a:p>
            <a:endParaRPr lang="ru-RU">
              <a:latin typeface="Times New Roman" pitchFamily="18" charset="0"/>
              <a:cs typeface="Times New Roman" pitchFamily="18" charset="0"/>
            </a:endParaRPr>
          </a:p>
          <a:p>
            <a:endParaRPr lang="ru-RU">
              <a:latin typeface="Times New Roman" pitchFamily="18" charset="0"/>
              <a:cs typeface="Times New Roman" pitchFamily="18" charset="0"/>
            </a:endParaRPr>
          </a:p>
          <a:p>
            <a:r>
              <a:rPr lang="ru-RU">
                <a:latin typeface="Times New Roman" pitchFamily="18" charset="0"/>
                <a:cs typeface="Times New Roman" pitchFamily="18" charset="0"/>
              </a:rPr>
              <a:t>Правда, есть нюанс: нельзя продавать сельскохозяйственную продукцию через собственные торговые точки и столовые. Продавать огурцы со своей грядки в своем овощном ларьке нельзя, но их может купить у вас сосед и продавать в своем ларьке.</a:t>
            </a:r>
          </a:p>
          <a:p>
            <a:r>
              <a:rPr lang="ru-RU">
                <a:latin typeface="Times New Roman" pitchFamily="18" charset="0"/>
                <a:cs typeface="Times New Roman" pitchFamily="18" charset="0"/>
              </a:rPr>
              <a:t>При совмещении режимов доля доходов от сельхоздеятельности должна быть не ниже 70% от дохода по всем видам бизнеса.</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2531"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2532"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2533"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22534"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22535" name="Прямоугольник 9"/>
          <p:cNvSpPr>
            <a:spLocks noChangeArrowheads="1"/>
          </p:cNvSpPr>
          <p:nvPr/>
        </p:nvSpPr>
        <p:spPr bwMode="auto">
          <a:xfrm>
            <a:off x="990600" y="612775"/>
            <a:ext cx="7924800" cy="4340225"/>
          </a:xfrm>
          <a:prstGeom prst="rect">
            <a:avLst/>
          </a:prstGeom>
          <a:noFill/>
          <a:ln w="9525">
            <a:noFill/>
            <a:miter lim="800000"/>
            <a:headEnd/>
            <a:tailEnd/>
          </a:ln>
        </p:spPr>
        <p:txBody>
          <a:bodyPr>
            <a:spAutoFit/>
          </a:bodyPr>
          <a:lstStyle/>
          <a:p>
            <a:pPr algn="ctr"/>
            <a:r>
              <a:rPr lang="ru-RU" sz="2400" b="1">
                <a:latin typeface="Times New Roman" pitchFamily="18" charset="0"/>
                <a:cs typeface="Times New Roman" pitchFamily="18" charset="0"/>
              </a:rPr>
              <a:t>Снятие с учета ЕСХН</a:t>
            </a:r>
          </a:p>
          <a:p>
            <a:r>
              <a:rPr lang="ru-RU" sz="2400">
                <a:latin typeface="Times New Roman" pitchFamily="18" charset="0"/>
                <a:cs typeface="Times New Roman" pitchFamily="18" charset="0"/>
              </a:rPr>
              <a:t>Компания или ИП должны сняться с учета по ЕСХН в трех случаях:</a:t>
            </a:r>
          </a:p>
          <a:p>
            <a:r>
              <a:rPr lang="ru-RU" sz="2400">
                <a:latin typeface="Times New Roman" pitchFamily="18" charset="0"/>
                <a:cs typeface="Times New Roman" pitchFamily="18" charset="0"/>
              </a:rPr>
              <a:t>- Если потеряли право работать на ЕСХН.</a:t>
            </a:r>
          </a:p>
          <a:p>
            <a:r>
              <a:rPr lang="ru-RU" sz="2400">
                <a:latin typeface="Times New Roman" pitchFamily="18" charset="0"/>
                <a:cs typeface="Times New Roman" pitchFamily="18" charset="0"/>
              </a:rPr>
              <a:t>- Если больше не ведут деятельность на ЕСХН, </a:t>
            </a:r>
            <a:r>
              <a:rPr lang="ru-RU">
                <a:latin typeface="Times New Roman" pitchFamily="18" charset="0"/>
                <a:cs typeface="Times New Roman" pitchFamily="18" charset="0"/>
              </a:rPr>
              <a:t>например если компания закрыла сельскохозяйственное направление бизнеса.</a:t>
            </a:r>
          </a:p>
          <a:p>
            <a:r>
              <a:rPr lang="ru-RU" sz="2400">
                <a:latin typeface="Times New Roman" pitchFamily="18" charset="0"/>
                <a:cs typeface="Times New Roman" pitchFamily="18" charset="0"/>
              </a:rPr>
              <a:t>- Если хотят перейти на другую систему налогообложения.</a:t>
            </a:r>
          </a:p>
          <a:p>
            <a:endParaRPr lang="ru-RU" sz="2400">
              <a:latin typeface="Times New Roman" pitchFamily="18" charset="0"/>
              <a:cs typeface="Times New Roman" pitchFamily="18" charset="0"/>
            </a:endParaRPr>
          </a:p>
          <a:p>
            <a:pPr algn="ctr"/>
            <a:r>
              <a:rPr lang="ru-RU">
                <a:latin typeface="Times New Roman" pitchFamily="18" charset="0"/>
                <a:cs typeface="Times New Roman" pitchFamily="18" charset="0"/>
              </a:rPr>
              <a:t>В любом из этих случаев нужно подать уведомление в двух экземплярах в налоговую по месту нахождения компании или по месту жительства ИП. На это есть 15 дней с момента решения.</a:t>
            </a:r>
          </a:p>
          <a:p>
            <a:pPr algn="ctr"/>
            <a:r>
              <a:rPr lang="ru-RU">
                <a:latin typeface="Times New Roman" pitchFamily="18" charset="0"/>
                <a:cs typeface="Times New Roman" pitchFamily="18" charset="0"/>
              </a:rPr>
              <a:t>При утрате права на ЕСХН вместе с уведомлением подают специальное сообщение.</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3555"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3556"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3557"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23558"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23559" name="Прямоугольник 8"/>
          <p:cNvSpPr>
            <a:spLocks noChangeArrowheads="1"/>
          </p:cNvSpPr>
          <p:nvPr/>
        </p:nvSpPr>
        <p:spPr bwMode="auto">
          <a:xfrm>
            <a:off x="304800" y="1304925"/>
            <a:ext cx="8610600" cy="4156075"/>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Преимущества и недостатки ЕСХН</a:t>
            </a:r>
          </a:p>
          <a:p>
            <a:r>
              <a:rPr lang="ru-RU" sz="2400" b="1">
                <a:latin typeface="Times New Roman" pitchFamily="18" charset="0"/>
                <a:cs typeface="Times New Roman" pitchFamily="18" charset="0"/>
              </a:rPr>
              <a:t>Главный плюс ЕСХН</a:t>
            </a:r>
            <a:r>
              <a:rPr lang="ru-RU" sz="2400">
                <a:latin typeface="Times New Roman" pitchFamily="18" charset="0"/>
                <a:cs typeface="Times New Roman" pitchFamily="18" charset="0"/>
              </a:rPr>
              <a:t> - освобождение от уплаты других налогов. Что еще хорошо:</a:t>
            </a:r>
          </a:p>
          <a:p>
            <a:r>
              <a:rPr lang="ru-RU" sz="2400">
                <a:latin typeface="Times New Roman" pitchFamily="18" charset="0"/>
                <a:cs typeface="Times New Roman" pitchFamily="18" charset="0"/>
              </a:rPr>
              <a:t>1. Уведомительный характер перехода. Сначала начинаете работать, потом сообщаете в налоговую.</a:t>
            </a:r>
          </a:p>
          <a:p>
            <a:r>
              <a:rPr lang="ru-RU" sz="2400">
                <a:latin typeface="Times New Roman" pitchFamily="18" charset="0"/>
                <a:cs typeface="Times New Roman" pitchFamily="18" charset="0"/>
              </a:rPr>
              <a:t>2. ИП могут совмещать с ЕНВД и патентом, компании — только с ЕНВД.</a:t>
            </a:r>
          </a:p>
          <a:p>
            <a:r>
              <a:rPr lang="ru-RU" sz="2400">
                <a:latin typeface="Times New Roman" pitchFamily="18" charset="0"/>
                <a:cs typeface="Times New Roman" pitchFamily="18" charset="0"/>
              </a:rPr>
              <a:t>3. Простая система учета. Нужно платить налог два раза в год и один раз в год сдавать декларацию.</a:t>
            </a:r>
          </a:p>
          <a:p>
            <a:r>
              <a:rPr lang="ru-RU" sz="2400">
                <a:latin typeface="Times New Roman" pitchFamily="18" charset="0"/>
                <a:cs typeface="Times New Roman" pitchFamily="18" charset="0"/>
              </a:rPr>
              <a:t>4. К учету можно принять больше расходов, чем по УСН. Лимита расходов нет.</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4579"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458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4581"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24582"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10" name="Прямоугольник 9"/>
          <p:cNvSpPr/>
          <p:nvPr/>
        </p:nvSpPr>
        <p:spPr>
          <a:xfrm>
            <a:off x="533400" y="1582738"/>
            <a:ext cx="8305800" cy="3878262"/>
          </a:xfrm>
          <a:prstGeom prst="rect">
            <a:avLst/>
          </a:prstGeom>
        </p:spPr>
        <p:txBody>
          <a:bodyPr>
            <a:spAutoFit/>
          </a:bodyPr>
          <a:lstStyle/>
          <a:p>
            <a:pPr>
              <a:defRPr/>
            </a:pPr>
            <a:r>
              <a:rPr lang="ru-RU" sz="2400" b="1" dirty="0">
                <a:latin typeface="Times New Roman" pitchFamily="18" charset="0"/>
                <a:cs typeface="Times New Roman" pitchFamily="18" charset="0"/>
              </a:rPr>
              <a:t>Из минусов:</a:t>
            </a:r>
          </a:p>
          <a:p>
            <a:pPr>
              <a:defRPr/>
            </a:pPr>
            <a:endParaRPr lang="ru-RU" sz="2400" b="1" dirty="0">
              <a:latin typeface="Times New Roman" pitchFamily="18" charset="0"/>
              <a:cs typeface="Times New Roman" pitchFamily="18" charset="0"/>
            </a:endParaRPr>
          </a:p>
          <a:p>
            <a:pPr marL="457200" indent="-457200">
              <a:buFontTx/>
              <a:buAutoNum type="arabicPeriod"/>
              <a:defRPr/>
            </a:pPr>
            <a:r>
              <a:rPr lang="ru-RU" sz="2400" dirty="0">
                <a:latin typeface="Times New Roman" pitchFamily="18" charset="0"/>
                <a:cs typeface="Times New Roman" pitchFamily="18" charset="0"/>
              </a:rPr>
              <a:t>Доходы и расходы учитываются по кассовому методу, то есть по фактическому поступлению и списанию средств со счета.</a:t>
            </a:r>
          </a:p>
          <a:p>
            <a:pPr marL="457200" indent="-457200">
              <a:defRPr/>
            </a:pPr>
            <a:r>
              <a:rPr lang="ru-RU" sz="2400" dirty="0">
                <a:latin typeface="Times New Roman" pitchFamily="18" charset="0"/>
                <a:cs typeface="Times New Roman" pitchFamily="18" charset="0"/>
              </a:rPr>
              <a:t>      </a:t>
            </a:r>
            <a:r>
              <a:rPr lang="ru-RU" dirty="0">
                <a:latin typeface="Times New Roman" pitchFamily="18" charset="0"/>
                <a:cs typeface="Times New Roman" pitchFamily="18" charset="0"/>
              </a:rPr>
              <a:t>Это влияет на расчет налога. Если какие-то оплаты задерживаются и, например, вместо декабря пройдут в январе, то учесть их можно будет только в следующем году.</a:t>
            </a:r>
          </a:p>
          <a:p>
            <a:pPr marL="342900" indent="-342900">
              <a:defRPr/>
            </a:pPr>
            <a:endParaRPr lang="ru-RU" dirty="0">
              <a:latin typeface="Times New Roman" pitchFamily="18" charset="0"/>
              <a:cs typeface="Times New Roman" pitchFamily="18" charset="0"/>
            </a:endParaRPr>
          </a:p>
          <a:p>
            <a:pPr>
              <a:defRPr/>
            </a:pPr>
            <a:r>
              <a:rPr lang="ru-RU" sz="2400" dirty="0">
                <a:latin typeface="Times New Roman" pitchFamily="18" charset="0"/>
                <a:cs typeface="Times New Roman" pitchFamily="18" charset="0"/>
              </a:rPr>
              <a:t>2.  Нужно следить, чтобы выручка по сельхозпродукции была не ниже 70% от всего оборота.</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5603"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5604"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5605"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25606"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25607" name="Прямоугольник 8"/>
          <p:cNvSpPr>
            <a:spLocks noChangeArrowheads="1"/>
          </p:cNvSpPr>
          <p:nvPr/>
        </p:nvSpPr>
        <p:spPr bwMode="auto">
          <a:xfrm>
            <a:off x="609600" y="533400"/>
            <a:ext cx="8534400" cy="1108075"/>
          </a:xfrm>
          <a:prstGeom prst="rect">
            <a:avLst/>
          </a:prstGeom>
          <a:noFill/>
          <a:ln w="9525">
            <a:noFill/>
            <a:miter lim="800000"/>
            <a:headEnd/>
            <a:tailEnd/>
          </a:ln>
        </p:spPr>
        <p:txBody>
          <a:bodyPr>
            <a:spAutoFit/>
          </a:bodyPr>
          <a:lstStyle/>
          <a:p>
            <a:pPr algn="ctr"/>
            <a:r>
              <a:rPr lang="ru-RU" sz="2400" b="1">
                <a:latin typeface="Times New Roman" pitchFamily="18" charset="0"/>
                <a:cs typeface="Times New Roman" pitchFamily="18" charset="0"/>
              </a:rPr>
              <a:t>В упрощенной системе налогообложения в 2020 году глобальные изменения</a:t>
            </a:r>
          </a:p>
          <a:p>
            <a:endParaRPr lang="ru-RU"/>
          </a:p>
        </p:txBody>
      </p:sp>
      <p:sp>
        <p:nvSpPr>
          <p:cNvPr id="25608" name="Прямоугольник 10"/>
          <p:cNvSpPr>
            <a:spLocks noChangeArrowheads="1"/>
          </p:cNvSpPr>
          <p:nvPr/>
        </p:nvSpPr>
        <p:spPr bwMode="auto">
          <a:xfrm>
            <a:off x="457200" y="1219200"/>
            <a:ext cx="8839200" cy="5262563"/>
          </a:xfrm>
          <a:prstGeom prst="rect">
            <a:avLst/>
          </a:prstGeom>
          <a:noFill/>
          <a:ln w="9525">
            <a:noFill/>
            <a:miter lim="800000"/>
            <a:headEnd/>
            <a:tailEnd/>
          </a:ln>
        </p:spPr>
        <p:txBody>
          <a:bodyPr>
            <a:spAutoFit/>
          </a:bodyPr>
          <a:lstStyle/>
          <a:p>
            <a:endParaRPr lang="ru-RU" sz="2400" b="1">
              <a:latin typeface="Times New Roman" pitchFamily="18" charset="0"/>
              <a:cs typeface="Times New Roman" pitchFamily="18" charset="0"/>
            </a:endParaRPr>
          </a:p>
          <a:p>
            <a:endParaRPr lang="ru-RU" sz="2400" b="1">
              <a:latin typeface="Times New Roman" pitchFamily="18" charset="0"/>
              <a:cs typeface="Times New Roman" pitchFamily="18" charset="0"/>
            </a:endParaRPr>
          </a:p>
          <a:p>
            <a:r>
              <a:rPr lang="ru-RU" sz="2400" b="1">
                <a:latin typeface="Times New Roman" pitchFamily="18" charset="0"/>
                <a:cs typeface="Times New Roman" pitchFamily="18" charset="0"/>
              </a:rPr>
              <a:t>Изменение 1. Отмена декларации по УСН. </a:t>
            </a:r>
          </a:p>
          <a:p>
            <a:r>
              <a:rPr lang="ru-RU" sz="2400">
                <a:latin typeface="Times New Roman" pitchFamily="18" charset="0"/>
                <a:cs typeface="Times New Roman" pitchFamily="18" charset="0"/>
              </a:rPr>
              <a:t>Упрощенцы не будут сдавать декларацию по УСН. Новые технологии помогли избавить малый бизнес от обязанности сдавать отчетности. </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Таким образом, декларацию по УСН отменяется с 2020 года. </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Новый режим УСН-онлайн </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ФНС объявила о новом режиме для ИП под названием УСН-онлайн. </a:t>
            </a:r>
          </a:p>
          <a:p>
            <a:endParaRPr lang="ru-RU" sz="24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6627"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6628"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6629"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26630"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26631" name="Прямоугольник 9"/>
          <p:cNvSpPr>
            <a:spLocks noChangeArrowheads="1"/>
          </p:cNvSpPr>
          <p:nvPr/>
        </p:nvSpPr>
        <p:spPr bwMode="auto">
          <a:xfrm>
            <a:off x="685800" y="838200"/>
            <a:ext cx="8001000" cy="3540125"/>
          </a:xfrm>
          <a:prstGeom prst="rect">
            <a:avLst/>
          </a:prstGeom>
          <a:noFill/>
          <a:ln w="9525">
            <a:noFill/>
            <a:miter lim="800000"/>
            <a:headEnd/>
            <a:tailEnd/>
          </a:ln>
        </p:spPr>
        <p:txBody>
          <a:bodyPr>
            <a:spAutoFit/>
          </a:bodyPr>
          <a:lstStyle/>
          <a:p>
            <a:r>
              <a:rPr lang="ru-RU" sz="2800" b="1">
                <a:latin typeface="Times New Roman" pitchFamily="18" charset="0"/>
                <a:cs typeface="Times New Roman" pitchFamily="18" charset="0"/>
              </a:rPr>
              <a:t>Изменение № 2</a:t>
            </a:r>
            <a:r>
              <a:rPr lang="ru-RU" sz="2800">
                <a:latin typeface="Times New Roman" pitchFamily="18" charset="0"/>
                <a:cs typeface="Times New Roman" pitchFamily="18" charset="0"/>
              </a:rPr>
              <a:t> Новый режим УСН-онлайн</a:t>
            </a:r>
          </a:p>
          <a:p>
            <a:r>
              <a:rPr lang="ru-RU" sz="2800">
                <a:latin typeface="Times New Roman" pitchFamily="18" charset="0"/>
                <a:cs typeface="Times New Roman" pitchFamily="18" charset="0"/>
              </a:rPr>
              <a:t>Книга учета и декларация по УСН отменяются с 2020 года. </a:t>
            </a:r>
          </a:p>
          <a:p>
            <a:endParaRPr lang="ru-RU" sz="2800" b="1">
              <a:latin typeface="Times New Roman" pitchFamily="18" charset="0"/>
              <a:cs typeface="Times New Roman" pitchFamily="18" charset="0"/>
            </a:endParaRPr>
          </a:p>
          <a:p>
            <a:r>
              <a:rPr lang="ru-RU" sz="2800" b="1">
                <a:latin typeface="Times New Roman" pitchFamily="18" charset="0"/>
                <a:cs typeface="Times New Roman" pitchFamily="18" charset="0"/>
              </a:rPr>
              <a:t>Изменение № 3 Новые лимиты по УСН.</a:t>
            </a:r>
          </a:p>
          <a:p>
            <a:r>
              <a:rPr lang="ru-RU" sz="2400">
                <a:latin typeface="Times New Roman" pitchFamily="18" charset="0"/>
                <a:cs typeface="Times New Roman" pitchFamily="18" charset="0"/>
              </a:rPr>
              <a:t> </a:t>
            </a:r>
            <a:r>
              <a:rPr lang="ru-RU" sz="2800">
                <a:latin typeface="Times New Roman" pitchFamily="18" charset="0"/>
                <a:cs typeface="Times New Roman" pitchFamily="18" charset="0"/>
              </a:rPr>
              <a:t>Чтобы перейти на УСН и потом на ней работать, нужно соблюдать лимиты по доходам и лимиты по основным средствам, а также ряд ограничений.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7651"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7652"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7653"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27654"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27655" name="Прямоугольник 9"/>
          <p:cNvSpPr>
            <a:spLocks noChangeArrowheads="1"/>
          </p:cNvSpPr>
          <p:nvPr/>
        </p:nvSpPr>
        <p:spPr bwMode="auto">
          <a:xfrm>
            <a:off x="685800" y="838200"/>
            <a:ext cx="8001000" cy="523875"/>
          </a:xfrm>
          <a:prstGeom prst="rect">
            <a:avLst/>
          </a:prstGeom>
          <a:noFill/>
          <a:ln w="9525">
            <a:noFill/>
            <a:miter lim="800000"/>
            <a:headEnd/>
            <a:tailEnd/>
          </a:ln>
        </p:spPr>
        <p:txBody>
          <a:bodyPr>
            <a:spAutoFit/>
          </a:bodyPr>
          <a:lstStyle/>
          <a:p>
            <a:endParaRPr lang="ru-RU" sz="2800">
              <a:latin typeface="Times New Roman" pitchFamily="18" charset="0"/>
              <a:cs typeface="Times New Roman" pitchFamily="18" charset="0"/>
            </a:endParaRPr>
          </a:p>
        </p:txBody>
      </p:sp>
      <p:sp>
        <p:nvSpPr>
          <p:cNvPr id="9" name="Прямоугольник 8"/>
          <p:cNvSpPr/>
          <p:nvPr/>
        </p:nvSpPr>
        <p:spPr>
          <a:xfrm>
            <a:off x="457200" y="609600"/>
            <a:ext cx="8305800" cy="5078413"/>
          </a:xfrm>
          <a:prstGeom prst="rect">
            <a:avLst/>
          </a:prstGeom>
        </p:spPr>
        <p:txBody>
          <a:bodyPr>
            <a:spAutoFit/>
          </a:bodyPr>
          <a:lstStyle/>
          <a:p>
            <a:pPr>
              <a:defRPr/>
            </a:pPr>
            <a:r>
              <a:rPr lang="ru-RU" sz="2800" b="1" dirty="0">
                <a:latin typeface="Times New Roman" pitchFamily="18" charset="0"/>
                <a:cs typeface="Times New Roman" pitchFamily="18" charset="0"/>
              </a:rPr>
              <a:t>Условия применения УСН в 2020 году </a:t>
            </a:r>
          </a:p>
          <a:p>
            <a:pPr marL="457200" indent="-457200">
              <a:buFontTx/>
              <a:buAutoNum type="arabicParenR"/>
              <a:defRPr/>
            </a:pPr>
            <a:r>
              <a:rPr lang="ru-RU" sz="2400" dirty="0">
                <a:latin typeface="Times New Roman" pitchFamily="18" charset="0"/>
                <a:cs typeface="Times New Roman" pitchFamily="18" charset="0"/>
              </a:rPr>
              <a:t>доход за налоговый (отчетный) период - не более 150 млн. руб. </a:t>
            </a:r>
          </a:p>
          <a:p>
            <a:pPr marL="457200" indent="-457200">
              <a:buFontTx/>
              <a:buAutoNum type="arabicParenR"/>
              <a:defRPr/>
            </a:pPr>
            <a:r>
              <a:rPr lang="ru-RU" sz="2400" dirty="0">
                <a:latin typeface="Times New Roman" pitchFamily="18" charset="0"/>
                <a:cs typeface="Times New Roman" pitchFamily="18" charset="0"/>
              </a:rPr>
              <a:t>остаточная стоимость основных средств в соответствии с данными бухгалтерского учета - не более 150 млн. руб. </a:t>
            </a:r>
          </a:p>
          <a:p>
            <a:pPr marL="457200" indent="-457200">
              <a:buFontTx/>
              <a:buAutoNum type="arabicParenR"/>
              <a:defRPr/>
            </a:pPr>
            <a:r>
              <a:rPr lang="ru-RU" sz="2400" dirty="0">
                <a:latin typeface="Times New Roman" pitchFamily="18" charset="0"/>
                <a:cs typeface="Times New Roman" pitchFamily="18" charset="0"/>
              </a:rPr>
              <a:t> средняя численность работников за налоговый / отчетный период - менее 100 человек </a:t>
            </a:r>
          </a:p>
          <a:p>
            <a:pPr>
              <a:defRPr/>
            </a:pPr>
            <a:endParaRPr lang="ru-RU" sz="2400" dirty="0">
              <a:latin typeface="Times New Roman" pitchFamily="18" charset="0"/>
              <a:cs typeface="Times New Roman" pitchFamily="18" charset="0"/>
            </a:endParaRPr>
          </a:p>
          <a:p>
            <a:pPr algn="just">
              <a:defRPr/>
            </a:pPr>
            <a:r>
              <a:rPr lang="ru-RU" sz="2400" b="1" dirty="0">
                <a:latin typeface="Times New Roman" pitchFamily="18" charset="0"/>
                <a:cs typeface="Times New Roman" pitchFamily="18" charset="0"/>
              </a:rPr>
              <a:t>Для компаний </a:t>
            </a:r>
            <a:r>
              <a:rPr lang="ru-RU" sz="2400" dirty="0">
                <a:latin typeface="Times New Roman" pitchFamily="18" charset="0"/>
                <a:cs typeface="Times New Roman" pitchFamily="18" charset="0"/>
              </a:rPr>
              <a:t>установлены дополнительные требования: доля участия в уставном капитале других организаций – не более 25% отсутствие филиалов (представительства разрешены)</a:t>
            </a:r>
          </a:p>
          <a:p>
            <a:pPr algn="ctr">
              <a:defRPr/>
            </a:pPr>
            <a:r>
              <a:rPr lang="ru-RU" sz="1600" dirty="0">
                <a:latin typeface="Times New Roman" pitchFamily="18" charset="0"/>
                <a:cs typeface="Times New Roman" pitchFamily="18" charset="0"/>
              </a:rPr>
              <a:t>Индексация лимитов по УСН приостановлена до 2020 года. На 2020 год устанавливается коэффициент-дефлятор по УСН, равный 1. То есть на 2020 лимиты не изменятся.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8675"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8676"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8677" name="Прямоугольник 6"/>
          <p:cNvSpPr>
            <a:spLocks noChangeArrowheads="1"/>
          </p:cNvSpPr>
          <p:nvPr/>
        </p:nvSpPr>
        <p:spPr bwMode="auto">
          <a:xfrm>
            <a:off x="0" y="685800"/>
            <a:ext cx="9144000" cy="73818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a:p>
        </p:txBody>
      </p:sp>
      <p:sp>
        <p:nvSpPr>
          <p:cNvPr id="28678"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
        <p:nvSpPr>
          <p:cNvPr id="28679" name="Прямоугольник 9"/>
          <p:cNvSpPr>
            <a:spLocks noChangeArrowheads="1"/>
          </p:cNvSpPr>
          <p:nvPr/>
        </p:nvSpPr>
        <p:spPr bwMode="auto">
          <a:xfrm>
            <a:off x="381000" y="457200"/>
            <a:ext cx="8763000" cy="6002338"/>
          </a:xfrm>
          <a:prstGeom prst="rect">
            <a:avLst/>
          </a:prstGeom>
          <a:noFill/>
          <a:ln w="9525">
            <a:noFill/>
            <a:miter lim="800000"/>
            <a:headEnd/>
            <a:tailEnd/>
          </a:ln>
        </p:spPr>
        <p:txBody>
          <a:bodyPr>
            <a:spAutoFit/>
          </a:bodyPr>
          <a:lstStyle/>
          <a:p>
            <a:pPr algn="ctr"/>
            <a:r>
              <a:rPr lang="ru-RU" sz="2400" b="1">
                <a:latin typeface="Times New Roman" pitchFamily="18" charset="0"/>
                <a:cs typeface="Times New Roman" pitchFamily="18" charset="0"/>
              </a:rPr>
              <a:t>Изменение 4. Новые лимиты по УСН</a:t>
            </a:r>
          </a:p>
          <a:p>
            <a:pPr algn="just"/>
            <a:r>
              <a:rPr lang="ru-RU" sz="2400">
                <a:latin typeface="Times New Roman" pitchFamily="18" charset="0"/>
                <a:cs typeface="Times New Roman" pitchFamily="18" charset="0"/>
              </a:rPr>
              <a:t>В 2020 году вы сможете превышать лимиты по доходам и средней численности работников и не потерять право на упрощенку</a:t>
            </a:r>
          </a:p>
          <a:p>
            <a:r>
              <a:rPr lang="ru-RU" sz="2400" b="1">
                <a:latin typeface="Times New Roman" pitchFamily="18" charset="0"/>
                <a:cs typeface="Times New Roman" pitchFamily="18" charset="0"/>
              </a:rPr>
              <a:t>Как будет. Лимит по доходам </a:t>
            </a:r>
            <a:r>
              <a:rPr lang="ru-RU" sz="2400">
                <a:latin typeface="Times New Roman" pitchFamily="18" charset="0"/>
                <a:cs typeface="Times New Roman" pitchFamily="18" charset="0"/>
              </a:rPr>
              <a:t>останется равным 150 млн. руб. Но его можно будет превысить не более чем на 50 млн. руб.</a:t>
            </a:r>
          </a:p>
          <a:p>
            <a:r>
              <a:rPr lang="ru-RU" sz="2400">
                <a:latin typeface="Times New Roman" pitchFamily="18" charset="0"/>
                <a:cs typeface="Times New Roman" pitchFamily="18" charset="0"/>
              </a:rPr>
              <a:t>Если ваши доходы окажутся больше 150 млн. руб., но меньше 200 млн. руб., вы не потеряете право на УСН, но будете платить налог по повышенной ставке.</a:t>
            </a:r>
          </a:p>
          <a:p>
            <a:r>
              <a:rPr lang="ru-RU" sz="2400">
                <a:latin typeface="Times New Roman" pitchFamily="18" charset="0"/>
                <a:cs typeface="Times New Roman" pitchFamily="18" charset="0"/>
              </a:rPr>
              <a:t>Аналогичное изменение касается средней численности работников. </a:t>
            </a:r>
            <a:r>
              <a:rPr lang="ru-RU" sz="2400" b="1">
                <a:latin typeface="Times New Roman" pitchFamily="18" charset="0"/>
                <a:cs typeface="Times New Roman" pitchFamily="18" charset="0"/>
              </a:rPr>
              <a:t>Лимит по средней численности </a:t>
            </a:r>
            <a:r>
              <a:rPr lang="ru-RU" sz="2400">
                <a:latin typeface="Times New Roman" pitchFamily="18" charset="0"/>
                <a:cs typeface="Times New Roman" pitchFamily="18" charset="0"/>
              </a:rPr>
              <a:t>останется равным 100 чел. Но его можно будет превышать не более чем на 30 чел.</a:t>
            </a:r>
          </a:p>
          <a:p>
            <a:r>
              <a:rPr lang="ru-RU" sz="2400">
                <a:latin typeface="Times New Roman" pitchFamily="18" charset="0"/>
                <a:cs typeface="Times New Roman" pitchFamily="18" charset="0"/>
              </a:rPr>
              <a:t>Если по итогам отчетного или налогового периода средняя численность работников окажется в интервале от 101 до 130 человек включительно, вы останетесь на УСН, но будете платить налоги по повышенным ставкам.</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29699"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2970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29701" name="Прямоугольник 6"/>
          <p:cNvSpPr>
            <a:spLocks noChangeArrowheads="1"/>
          </p:cNvSpPr>
          <p:nvPr/>
        </p:nvSpPr>
        <p:spPr bwMode="auto">
          <a:xfrm>
            <a:off x="0" y="685800"/>
            <a:ext cx="9144000" cy="5632450"/>
          </a:xfrm>
          <a:prstGeom prst="rect">
            <a:avLst/>
          </a:prstGeom>
          <a:noFill/>
          <a:ln w="9525">
            <a:noFill/>
            <a:miter lim="800000"/>
            <a:headEnd/>
            <a:tailEnd/>
          </a:ln>
        </p:spPr>
        <p:txBody>
          <a:bodyPr>
            <a:spAutoFit/>
          </a:bodyPr>
          <a:lstStyle/>
          <a:p>
            <a:pPr algn="ctr"/>
            <a:r>
              <a:rPr lang="ru-RU" sz="2400" b="1">
                <a:latin typeface="Times New Roman" pitchFamily="18" charset="0"/>
                <a:cs typeface="Times New Roman" pitchFamily="18" charset="0"/>
              </a:rPr>
              <a:t>Изменение 5. Новые ставки по налогу по УСН</a:t>
            </a:r>
          </a:p>
          <a:p>
            <a:pPr algn="ctr"/>
            <a:r>
              <a:rPr lang="ru-RU" sz="2400">
                <a:latin typeface="Times New Roman" pitchFamily="18" charset="0"/>
                <a:cs typeface="Times New Roman" pitchFamily="18" charset="0"/>
              </a:rPr>
              <a:t>Для тех, кто превысит лимит по доходам не более чем на 50 млн. руб. или по средней численности не более чем на 30 чел. законодатели вводят новые повышенные ставки.</a:t>
            </a:r>
          </a:p>
          <a:p>
            <a:pPr algn="ctr"/>
            <a:r>
              <a:rPr lang="ru-RU" sz="2400" b="1">
                <a:latin typeface="Times New Roman" pitchFamily="18" charset="0"/>
                <a:cs typeface="Times New Roman" pitchFamily="18" charset="0"/>
              </a:rPr>
              <a:t>Как будет. </a:t>
            </a:r>
            <a:r>
              <a:rPr lang="ru-RU" sz="2400">
                <a:latin typeface="Times New Roman" pitchFamily="18" charset="0"/>
                <a:cs typeface="Times New Roman" pitchFamily="18" charset="0"/>
              </a:rPr>
              <a:t>Если вы получите доходы более 150 млн. руб., но не более 200 млн. руб., или если средняя численность работников составит от 101 до 130 чел., вы будете платить налог по повышенным ставкам. При УСН «доходы» повышенная ставка будет равна 8%, при УСН «доходы минус расходы» – 20%. </a:t>
            </a:r>
          </a:p>
          <a:p>
            <a:pPr algn="ctr"/>
            <a:endParaRPr lang="ru-RU" sz="2400" b="1">
              <a:latin typeface="Times New Roman" pitchFamily="18" charset="0"/>
              <a:cs typeface="Times New Roman" pitchFamily="18" charset="0"/>
            </a:endParaRPr>
          </a:p>
          <a:p>
            <a:pPr algn="ctr"/>
            <a:r>
              <a:rPr lang="ru-RU" sz="2400" b="1">
                <a:latin typeface="Times New Roman" pitchFamily="18" charset="0"/>
                <a:cs typeface="Times New Roman" pitchFamily="18" charset="0"/>
              </a:rPr>
              <a:t>Как было. </a:t>
            </a:r>
            <a:r>
              <a:rPr lang="ru-RU" sz="2400">
                <a:latin typeface="Times New Roman" pitchFamily="18" charset="0"/>
                <a:cs typeface="Times New Roman" pitchFamily="18" charset="0"/>
              </a:rPr>
              <a:t>Повышенных ставок по УСН нет. </a:t>
            </a:r>
          </a:p>
          <a:p>
            <a:pPr algn="ctr"/>
            <a:r>
              <a:rPr lang="ru-RU" sz="2400">
                <a:latin typeface="Times New Roman" pitchFamily="18" charset="0"/>
                <a:cs typeface="Times New Roman" pitchFamily="18" charset="0"/>
              </a:rPr>
              <a:t>Действуют базовые ставки: 6% для УСН «доходы» и 15% для УСН «доходы минус расходы». </a:t>
            </a:r>
          </a:p>
          <a:p>
            <a:pPr algn="ctr"/>
            <a:r>
              <a:rPr lang="ru-RU" sz="2400" b="1">
                <a:latin typeface="Times New Roman" pitchFamily="18" charset="0"/>
                <a:cs typeface="Times New Roman" pitchFamily="18" charset="0"/>
              </a:rPr>
              <a:t>Региональные власти </a:t>
            </a:r>
            <a:r>
              <a:rPr lang="ru-RU" sz="2400">
                <a:latin typeface="Times New Roman" pitchFamily="18" charset="0"/>
                <a:cs typeface="Times New Roman" pitchFamily="18" charset="0"/>
              </a:rPr>
              <a:t>вправе снизить ставки для всех или отдельных групп налогоплательщиков.</a:t>
            </a:r>
          </a:p>
        </p:txBody>
      </p:sp>
      <p:sp>
        <p:nvSpPr>
          <p:cNvPr id="29702" name="Прямоугольник 7"/>
          <p:cNvSpPr>
            <a:spLocks noChangeArrowheads="1"/>
          </p:cNvSpPr>
          <p:nvPr/>
        </p:nvSpPr>
        <p:spPr bwMode="auto">
          <a:xfrm>
            <a:off x="381000" y="990600"/>
            <a:ext cx="8610600" cy="1938338"/>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a:p>
            <a:endParaRPr lang="ru-RU" sz="24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0" y="239713"/>
          <a:ext cx="9067798" cy="6938933"/>
        </p:xfrm>
        <a:graphic>
          <a:graphicData uri="http://schemas.openxmlformats.org/drawingml/2006/table">
            <a:tbl>
              <a:tblPr/>
              <a:tblGrid>
                <a:gridCol w="609600"/>
                <a:gridCol w="838200"/>
                <a:gridCol w="685800"/>
                <a:gridCol w="6248398"/>
                <a:gridCol w="685800"/>
              </a:tblGrid>
              <a:tr h="56471">
                <a:tc>
                  <a:txBody>
                    <a:bodyPr/>
                    <a:lstStyle/>
                    <a:p>
                      <a:pPr algn="ctr"/>
                      <a:r>
                        <a:rPr lang="ru-RU" sz="100" b="0" dirty="0">
                          <a:latin typeface="FuturaMediumC"/>
                        </a:rPr>
                        <a:t>Регион РФ</a:t>
                      </a:r>
                    </a:p>
                  </a:txBody>
                  <a:tcPr marL="2767" marR="2767" marT="1844" marB="2767" anchor="ctr">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solidFill>
                      <a:srgbClr val="F2F2F2"/>
                    </a:solidFill>
                  </a:tcPr>
                </a:tc>
                <a:tc>
                  <a:txBody>
                    <a:bodyPr/>
                    <a:lstStyle/>
                    <a:p>
                      <a:pPr algn="ctr"/>
                      <a:r>
                        <a:rPr lang="ru-RU" sz="100" b="0">
                          <a:latin typeface="FuturaMediumC"/>
                        </a:rPr>
                        <a:t>Объект обложения УСН</a:t>
                      </a:r>
                    </a:p>
                  </a:txBody>
                  <a:tcPr marL="2767" marR="2767" marT="1844" marB="2767" anchor="ctr">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solidFill>
                      <a:srgbClr val="F2F2F2"/>
                    </a:solidFill>
                  </a:tcPr>
                </a:tc>
                <a:tc>
                  <a:txBody>
                    <a:bodyPr/>
                    <a:lstStyle/>
                    <a:p>
                      <a:pPr algn="ctr"/>
                      <a:r>
                        <a:rPr lang="ru-RU" sz="100" b="0">
                          <a:latin typeface="FuturaMediumC"/>
                        </a:rPr>
                        <a:t>Налоговая ставка</a:t>
                      </a:r>
                    </a:p>
                  </a:txBody>
                  <a:tcPr marL="2767" marR="2767" marT="1844" marB="2767" anchor="ctr">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solidFill>
                      <a:srgbClr val="F2F2F2"/>
                    </a:solidFill>
                  </a:tcPr>
                </a:tc>
                <a:tc>
                  <a:txBody>
                    <a:bodyPr/>
                    <a:lstStyle/>
                    <a:p>
                      <a:pPr algn="ctr"/>
                      <a:r>
                        <a:rPr lang="ru-RU" sz="100" b="0">
                          <a:latin typeface="FuturaMediumC"/>
                        </a:rPr>
                        <a:t>Вид деятельности (Налогоплательщик)</a:t>
                      </a:r>
                    </a:p>
                  </a:txBody>
                  <a:tcPr marL="2767" marR="2767" marT="1844" marB="2767" anchor="ctr">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solidFill>
                      <a:srgbClr val="F2F2F2"/>
                    </a:solidFill>
                  </a:tcPr>
                </a:tc>
                <a:tc>
                  <a:txBody>
                    <a:bodyPr/>
                    <a:lstStyle/>
                    <a:p>
                      <a:pPr algn="ctr"/>
                      <a:r>
                        <a:rPr lang="ru-RU" sz="100" b="0">
                          <a:latin typeface="FuturaMediumC"/>
                        </a:rPr>
                        <a:t>Чем установлено</a:t>
                      </a:r>
                    </a:p>
                  </a:txBody>
                  <a:tcPr marL="2767" marR="2767" marT="1844" marB="2767" anchor="ctr">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solidFill>
                      <a:srgbClr val="F2F2F2"/>
                    </a:solidFill>
                  </a:tcPr>
                </a:tc>
              </a:tr>
              <a:tr h="881041">
                <a:tc rowSpan="2">
                  <a:txBody>
                    <a:bodyPr/>
                    <a:lstStyle/>
                    <a:p>
                      <a:pPr fontAlgn="t"/>
                      <a:r>
                        <a:rPr lang="ru-RU" sz="1100" b="1" dirty="0">
                          <a:latin typeface="Times New Roman" pitchFamily="18" charset="0"/>
                          <a:cs typeface="Times New Roman" pitchFamily="18" charset="0"/>
                        </a:rPr>
                        <a:t>Белгородская область</a:t>
                      </a:r>
                      <a:endParaRPr lang="ru-RU" sz="1100" dirty="0">
                        <a:latin typeface="Times New Roman" pitchFamily="18" charset="0"/>
                        <a:cs typeface="Times New Roman" pitchFamily="18" charset="0"/>
                      </a:endParaRPr>
                    </a:p>
                  </a:txBody>
                  <a:tcPr marL="2767" marR="2767" marT="1844" marB="2767">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tcPr>
                </a:tc>
                <a:tc>
                  <a:txBody>
                    <a:bodyPr/>
                    <a:lstStyle/>
                    <a:p>
                      <a:pPr fontAlgn="t"/>
                      <a:r>
                        <a:rPr lang="ru-RU" sz="1100" b="1" dirty="0">
                          <a:latin typeface="Times New Roman" pitchFamily="18" charset="0"/>
                          <a:cs typeface="Times New Roman" pitchFamily="18" charset="0"/>
                        </a:rPr>
                        <a:t>"Доходы"</a:t>
                      </a:r>
                    </a:p>
                  </a:txBody>
                  <a:tcPr marL="2767" marR="2767" marT="1844" marB="2767">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tcPr>
                </a:tc>
                <a:tc>
                  <a:txBody>
                    <a:bodyPr/>
                    <a:lstStyle/>
                    <a:p>
                      <a:pPr algn="ctr" fontAlgn="t"/>
                      <a:r>
                        <a:rPr lang="ru-RU" sz="1100" b="1" dirty="0">
                          <a:latin typeface="Times New Roman" pitchFamily="18" charset="0"/>
                          <a:cs typeface="Times New Roman" pitchFamily="18" charset="0"/>
                        </a:rPr>
                        <a:t>1 процент</a:t>
                      </a:r>
                    </a:p>
                  </a:txBody>
                  <a:tcPr marL="2767" marR="2767" marT="1844" marB="2767">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tcPr>
                </a:tc>
                <a:tc>
                  <a:txBody>
                    <a:bodyPr/>
                    <a:lstStyle/>
                    <a:p>
                      <a:pPr fontAlgn="t">
                        <a:buFont typeface="+mj-lt"/>
                        <a:buAutoNum type="arabicPeriod"/>
                      </a:pPr>
                      <a:r>
                        <a:rPr lang="ru-RU" sz="1100" dirty="0">
                          <a:latin typeface="Times New Roman" pitchFamily="18" charset="0"/>
                          <a:cs typeface="Times New Roman" pitchFamily="18" charset="0"/>
                        </a:rPr>
                        <a:t>для налогоплательщиков - юридических лиц, зарегистрированных на территории Белгородской области, участников кластера информационных технологий Белгородской области, у которых более 70 процентов в доходах за соответствующий отчетный (налоговый) период составил доход от осуществления следующих видов экономической деятельности (ОКВЭД </a:t>
                      </a:r>
                      <a:r>
                        <a:rPr lang="ru-RU" sz="1100" u="none" strike="noStrike" dirty="0">
                          <a:solidFill>
                            <a:srgbClr val="5484D2"/>
                          </a:solidFill>
                          <a:latin typeface="Times New Roman" pitchFamily="18" charset="0"/>
                          <a:cs typeface="Times New Roman" pitchFamily="18" charset="0"/>
                          <a:hlinkClick r:id="rId2"/>
                        </a:rPr>
                        <a:t>ОК 029-2014</a:t>
                      </a:r>
                      <a:r>
                        <a:rPr lang="ru-RU" sz="1100" dirty="0">
                          <a:latin typeface="Times New Roman" pitchFamily="18" charset="0"/>
                          <a:cs typeface="Times New Roman" pitchFamily="18" charset="0"/>
                        </a:rPr>
                        <a:t> (КДЕС Ред. 2)):разработка компьютерного программного обеспечения, консультационные услуги в данной области и другие сопутствующие услуги (класс 62);</a:t>
                      </a:r>
                    </a:p>
                    <a:p>
                      <a:pPr fontAlgn="t">
                        <a:buFont typeface="+mj-lt"/>
                        <a:buAutoNum type="arabicPeriod"/>
                      </a:pPr>
                      <a:r>
                        <a:rPr lang="ru-RU" sz="1100" dirty="0">
                          <a:latin typeface="Times New Roman" pitchFamily="18" charset="0"/>
                          <a:cs typeface="Times New Roman" pitchFamily="18" charset="0"/>
                        </a:rPr>
                        <a:t>деятельность в области информационных технологий (класс 63).</a:t>
                      </a:r>
                    </a:p>
                  </a:txBody>
                  <a:tcPr marL="2767" marR="2767" marT="1844" marB="2767">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tcPr>
                </a:tc>
                <a:tc rowSpan="2">
                  <a:txBody>
                    <a:bodyPr/>
                    <a:lstStyle/>
                    <a:p>
                      <a:pPr fontAlgn="t"/>
                      <a:r>
                        <a:rPr lang="ru-RU" sz="1100" dirty="0">
                          <a:latin typeface="Times New Roman" pitchFamily="18" charset="0"/>
                          <a:cs typeface="Times New Roman" pitchFamily="18" charset="0"/>
                        </a:rPr>
                        <a:t>Закон Белгородской области </a:t>
                      </a:r>
                      <a:r>
                        <a:rPr lang="ru-RU" sz="1100" u="none" strike="noStrike" dirty="0">
                          <a:solidFill>
                            <a:srgbClr val="5484D2"/>
                          </a:solidFill>
                          <a:latin typeface="Times New Roman" pitchFamily="18" charset="0"/>
                          <a:cs typeface="Times New Roman" pitchFamily="18" charset="0"/>
                          <a:hlinkClick r:id="rId3"/>
                        </a:rPr>
                        <a:t>от 14.07.2010 № 367</a:t>
                      </a:r>
                      <a:r>
                        <a:rPr lang="ru-RU" sz="1100" dirty="0">
                          <a:latin typeface="Times New Roman" pitchFamily="18" charset="0"/>
                          <a:cs typeface="Times New Roman" pitchFamily="18" charset="0"/>
                        </a:rPr>
                        <a:t> (ред. от 28.11.2016)</a:t>
                      </a:r>
                    </a:p>
                  </a:txBody>
                  <a:tcPr marL="2767" marR="2767" marT="1844" marB="2767">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tcPr>
                </a:tc>
              </a:tr>
              <a:tr h="3111952">
                <a:tc vMerge="1">
                  <a:txBody>
                    <a:bodyPr/>
                    <a:lstStyle/>
                    <a:p>
                      <a:endParaRPr lang="ru-RU"/>
                    </a:p>
                  </a:txBody>
                  <a:tcPr/>
                </a:tc>
                <a:tc>
                  <a:txBody>
                    <a:bodyPr/>
                    <a:lstStyle/>
                    <a:p>
                      <a:pPr algn="ctr" fontAlgn="t"/>
                      <a:r>
                        <a:rPr lang="ru-RU" sz="1100" b="1" dirty="0">
                          <a:latin typeface="Times New Roman" pitchFamily="18" charset="0"/>
                          <a:cs typeface="Times New Roman" pitchFamily="18" charset="0"/>
                        </a:rPr>
                        <a:t>"Доходы минус расходы"</a:t>
                      </a:r>
                    </a:p>
                  </a:txBody>
                  <a:tcPr marL="2767" marR="2767" marT="1844" marB="2767">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tcPr>
                </a:tc>
                <a:tc>
                  <a:txBody>
                    <a:bodyPr/>
                    <a:lstStyle/>
                    <a:p>
                      <a:pPr algn="ctr" fontAlgn="t"/>
                      <a:r>
                        <a:rPr lang="ru-RU" sz="1100" b="1" dirty="0">
                          <a:latin typeface="Times New Roman" pitchFamily="18" charset="0"/>
                          <a:cs typeface="Times New Roman" pitchFamily="18" charset="0"/>
                        </a:rPr>
                        <a:t>5 процентов</a:t>
                      </a:r>
                    </a:p>
                  </a:txBody>
                  <a:tcPr marL="2767" marR="2767" marT="1844" marB="2767">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tcPr>
                </a:tc>
                <a:tc>
                  <a:txBody>
                    <a:bodyPr/>
                    <a:lstStyle/>
                    <a:p>
                      <a:pPr fontAlgn="t"/>
                      <a:r>
                        <a:rPr lang="ru-RU" sz="1100" dirty="0">
                          <a:latin typeface="Times New Roman" pitchFamily="18" charset="0"/>
                          <a:cs typeface="Times New Roman" pitchFamily="18" charset="0"/>
                        </a:rPr>
                        <a:t>для налогоплательщиков, зарегистрированных на территории Белгородской области, у которых наибольший удельный вес в доходах за соответствующий отчетный (налоговый) период составил доход от осуществления следующих видов экономической деятельности:</a:t>
                      </a:r>
                      <a:br>
                        <a:rPr lang="ru-RU" sz="1100" dirty="0">
                          <a:latin typeface="Times New Roman" pitchFamily="18" charset="0"/>
                          <a:cs typeface="Times New Roman" pitchFamily="18" charset="0"/>
                        </a:rPr>
                      </a:br>
                      <a:r>
                        <a:rPr lang="ru-RU" sz="1100" dirty="0">
                          <a:latin typeface="Times New Roman" pitchFamily="18" charset="0"/>
                          <a:cs typeface="Times New Roman" pitchFamily="18" charset="0"/>
                        </a:rPr>
                        <a:t/>
                      </a:r>
                      <a:br>
                        <a:rPr lang="ru-RU" sz="1100" dirty="0">
                          <a:latin typeface="Times New Roman" pitchFamily="18" charset="0"/>
                          <a:cs typeface="Times New Roman" pitchFamily="18" charset="0"/>
                        </a:rPr>
                      </a:br>
                      <a:r>
                        <a:rPr lang="ru-RU" sz="1100" dirty="0">
                          <a:latin typeface="Times New Roman" pitchFamily="18" charset="0"/>
                          <a:cs typeface="Times New Roman" pitchFamily="18" charset="0"/>
                        </a:rPr>
                        <a:t>1) Сельское, лесное хозяйство, охота, рыболовство и рыбоводство (Раздел А):</a:t>
                      </a:r>
                      <a:br>
                        <a:rPr lang="ru-RU" sz="1100" dirty="0">
                          <a:latin typeface="Times New Roman" pitchFamily="18" charset="0"/>
                          <a:cs typeface="Times New Roman" pitchFamily="18" charset="0"/>
                        </a:rPr>
                      </a:br>
                      <a:r>
                        <a:rPr lang="ru-RU" sz="1100" dirty="0">
                          <a:latin typeface="Times New Roman" pitchFamily="18" charset="0"/>
                          <a:cs typeface="Times New Roman" pitchFamily="18" charset="0"/>
                        </a:rPr>
                        <a:t>1.1 Растениеводство и животноводство, охота и предоставление соответствующих услуг в этих областях (01):</a:t>
                      </a:r>
                    </a:p>
                    <a:p>
                      <a:pPr fontAlgn="t">
                        <a:buFont typeface="+mj-lt"/>
                        <a:buAutoNum type="arabicPeriod"/>
                      </a:pPr>
                      <a:r>
                        <a:rPr lang="ru-RU" sz="1100" dirty="0">
                          <a:latin typeface="Times New Roman" pitchFamily="18" charset="0"/>
                          <a:cs typeface="Times New Roman" pitchFamily="18" charset="0"/>
                        </a:rPr>
                        <a:t>Выращивание зерновых (кроме риса), зернобобовых культур и семян масличных культур (01.11)</a:t>
                      </a:r>
                    </a:p>
                    <a:p>
                      <a:pPr fontAlgn="t">
                        <a:buFont typeface="+mj-lt"/>
                        <a:buAutoNum type="arabicPeriod"/>
                      </a:pPr>
                      <a:r>
                        <a:rPr lang="ru-RU" sz="1100" dirty="0">
                          <a:latin typeface="Times New Roman" pitchFamily="18" charset="0"/>
                          <a:cs typeface="Times New Roman" pitchFamily="18" charset="0"/>
                        </a:rPr>
                        <a:t>Выращивание овощей, бахчевых, корнеплодных и клубнеплодных культур, грибов и трюфелей (01.13)</a:t>
                      </a:r>
                    </a:p>
                    <a:p>
                      <a:pPr fontAlgn="t">
                        <a:buFont typeface="+mj-lt"/>
                        <a:buAutoNum type="arabicPeriod"/>
                      </a:pPr>
                      <a:r>
                        <a:rPr lang="ru-RU" sz="1100" dirty="0">
                          <a:latin typeface="Times New Roman" pitchFamily="18" charset="0"/>
                          <a:cs typeface="Times New Roman" pitchFamily="18" charset="0"/>
                        </a:rPr>
                        <a:t>Выращивание однолетних кормовых культур (01.19.1)</a:t>
                      </a:r>
                    </a:p>
                    <a:p>
                      <a:pPr fontAlgn="t">
                        <a:buFont typeface="+mj-lt"/>
                        <a:buAutoNum type="arabicPeriod"/>
                      </a:pPr>
                      <a:r>
                        <a:rPr lang="ru-RU" sz="1100" dirty="0">
                          <a:latin typeface="Times New Roman" pitchFamily="18" charset="0"/>
                          <a:cs typeface="Times New Roman" pitchFamily="18" charset="0"/>
                        </a:rPr>
                        <a:t>Выращивание семечковых и косточковых культур (01.24)</a:t>
                      </a:r>
                    </a:p>
                    <a:p>
                      <a:pPr fontAlgn="t">
                        <a:buFont typeface="+mj-lt"/>
                        <a:buAutoNum type="arabicPeriod"/>
                      </a:pPr>
                      <a:r>
                        <a:rPr lang="ru-RU" sz="1100" dirty="0">
                          <a:latin typeface="Times New Roman" pitchFamily="18" charset="0"/>
                          <a:cs typeface="Times New Roman" pitchFamily="18" charset="0"/>
                        </a:rPr>
                        <a:t>Выращивание прочих плодовых деревьев, кустарников и орехов (01.25)</a:t>
                      </a:r>
                    </a:p>
                    <a:p>
                      <a:pPr fontAlgn="t">
                        <a:buFont typeface="+mj-lt"/>
                        <a:buAutoNum type="arabicPeriod"/>
                      </a:pPr>
                      <a:r>
                        <a:rPr lang="ru-RU" sz="1100" dirty="0">
                          <a:latin typeface="Times New Roman" pitchFamily="18" charset="0"/>
                          <a:cs typeface="Times New Roman" pitchFamily="18" charset="0"/>
                        </a:rPr>
                        <a:t>Выращивание рассады (01.3)</a:t>
                      </a:r>
                    </a:p>
                    <a:p>
                      <a:pPr fontAlgn="t"/>
                      <a:r>
                        <a:rPr lang="ru-RU" sz="1100" dirty="0">
                          <a:latin typeface="Times New Roman" pitchFamily="18" charset="0"/>
                          <a:cs typeface="Times New Roman" pitchFamily="18" charset="0"/>
                        </a:rPr>
                        <a:t>1.2 Животноводство (01.4):</a:t>
                      </a:r>
                    </a:p>
                    <a:p>
                      <a:pPr fontAlgn="t">
                        <a:buFont typeface="+mj-lt"/>
                        <a:buAutoNum type="arabicPeriod"/>
                      </a:pPr>
                      <a:r>
                        <a:rPr lang="ru-RU" sz="1100" dirty="0">
                          <a:latin typeface="Times New Roman" pitchFamily="18" charset="0"/>
                          <a:cs typeface="Times New Roman" pitchFamily="18" charset="0"/>
                        </a:rPr>
                        <a:t>Разведение молочного крупного рогатого скота, производство сырого молока (01.41)</a:t>
                      </a:r>
                    </a:p>
                    <a:p>
                      <a:pPr fontAlgn="t">
                        <a:buFont typeface="+mj-lt"/>
                        <a:buAutoNum type="arabicPeriod"/>
                      </a:pPr>
                      <a:r>
                        <a:rPr lang="ru-RU" sz="1100" dirty="0">
                          <a:latin typeface="Times New Roman" pitchFamily="18" charset="0"/>
                          <a:cs typeface="Times New Roman" pitchFamily="18" charset="0"/>
                        </a:rPr>
                        <a:t>Разведение мясного и прочего крупного рогатого скота, включая буйволов, яков и др., на мясо (01.42.11)</a:t>
                      </a:r>
                    </a:p>
                    <a:p>
                      <a:pPr fontAlgn="t">
                        <a:buFont typeface="+mj-lt"/>
                        <a:buAutoNum type="arabicPeriod"/>
                      </a:pPr>
                      <a:r>
                        <a:rPr lang="ru-RU" sz="1100" dirty="0">
                          <a:latin typeface="Times New Roman" pitchFamily="18" charset="0"/>
                          <a:cs typeface="Times New Roman" pitchFamily="18" charset="0"/>
                        </a:rPr>
                        <a:t>Выращивание сельскохозяйственной птицы на мясо (01.47.11)</a:t>
                      </a:r>
                    </a:p>
                    <a:p>
                      <a:pPr fontAlgn="t">
                        <a:buFont typeface="+mj-lt"/>
                        <a:buAutoNum type="arabicPeriod"/>
                      </a:pPr>
                      <a:r>
                        <a:rPr lang="ru-RU" sz="1100" dirty="0">
                          <a:latin typeface="Times New Roman" pitchFamily="18" charset="0"/>
                          <a:cs typeface="Times New Roman" pitchFamily="18" charset="0"/>
                        </a:rPr>
                        <a:t>Пчеловодство (01.49.1)</a:t>
                      </a:r>
                    </a:p>
                    <a:p>
                      <a:pPr fontAlgn="t"/>
                      <a:r>
                        <a:rPr lang="ru-RU" sz="1100" dirty="0">
                          <a:latin typeface="Times New Roman" pitchFamily="18" charset="0"/>
                          <a:cs typeface="Times New Roman" pitchFamily="18" charset="0"/>
                        </a:rPr>
                        <a:t>2) Деятельность профессиональная, научная и техническая (Раздел М):</a:t>
                      </a:r>
                      <a:br>
                        <a:rPr lang="ru-RU" sz="1100" dirty="0">
                          <a:latin typeface="Times New Roman" pitchFamily="18" charset="0"/>
                          <a:cs typeface="Times New Roman" pitchFamily="18" charset="0"/>
                        </a:rPr>
                      </a:br>
                      <a:r>
                        <a:rPr lang="ru-RU" sz="1100" dirty="0">
                          <a:latin typeface="Times New Roman" pitchFamily="18" charset="0"/>
                          <a:cs typeface="Times New Roman" pitchFamily="18" charset="0"/>
                        </a:rPr>
                        <a:t>2.1 Научные исследования и разработки (72)</a:t>
                      </a:r>
                    </a:p>
                    <a:p>
                      <a:pPr fontAlgn="t"/>
                      <a:r>
                        <a:rPr lang="ru-RU" sz="1100" dirty="0">
                          <a:latin typeface="Times New Roman" pitchFamily="18" charset="0"/>
                          <a:cs typeface="Times New Roman" pitchFamily="18" charset="0"/>
                        </a:rPr>
                        <a:t/>
                      </a:r>
                      <a:br>
                        <a:rPr lang="ru-RU" sz="1100" dirty="0">
                          <a:latin typeface="Times New Roman" pitchFamily="18" charset="0"/>
                          <a:cs typeface="Times New Roman" pitchFamily="18" charset="0"/>
                        </a:rPr>
                      </a:br>
                      <a:r>
                        <a:rPr lang="ru-RU" sz="1100" dirty="0">
                          <a:latin typeface="Times New Roman" pitchFamily="18" charset="0"/>
                          <a:cs typeface="Times New Roman" pitchFamily="18" charset="0"/>
                        </a:rPr>
                        <a:t>3) Образование (Раздел Р):</a:t>
                      </a:r>
                      <a:br>
                        <a:rPr lang="ru-RU" sz="1100" dirty="0">
                          <a:latin typeface="Times New Roman" pitchFamily="18" charset="0"/>
                          <a:cs typeface="Times New Roman" pitchFamily="18" charset="0"/>
                        </a:rPr>
                      </a:br>
                      <a:r>
                        <a:rPr lang="ru-RU" sz="1100" dirty="0">
                          <a:latin typeface="Times New Roman" pitchFamily="18" charset="0"/>
                          <a:cs typeface="Times New Roman" pitchFamily="18" charset="0"/>
                        </a:rPr>
                        <a:t>3.1 Образование дошкольное (85.11)</a:t>
                      </a:r>
                    </a:p>
                    <a:p>
                      <a:pPr fontAlgn="t"/>
                      <a:r>
                        <a:rPr lang="ru-RU" sz="1100" dirty="0">
                          <a:latin typeface="Times New Roman" pitchFamily="18" charset="0"/>
                          <a:cs typeface="Times New Roman" pitchFamily="18" charset="0"/>
                        </a:rPr>
                        <a:t>3.2 Образование в области спорта и отдыха (85.41.1)</a:t>
                      </a:r>
                    </a:p>
                    <a:p>
                      <a:pPr fontAlgn="t"/>
                      <a:r>
                        <a:rPr lang="ru-RU" sz="1100" dirty="0">
                          <a:latin typeface="Times New Roman" pitchFamily="18" charset="0"/>
                          <a:cs typeface="Times New Roman" pitchFamily="18" charset="0"/>
                        </a:rPr>
                        <a:t>3.3 Образование в области культуры (85.41.2)</a:t>
                      </a:r>
                    </a:p>
                    <a:p>
                      <a:pPr fontAlgn="t"/>
                      <a:r>
                        <a:rPr lang="ru-RU" sz="1100" dirty="0">
                          <a:latin typeface="Times New Roman" pitchFamily="18" charset="0"/>
                          <a:cs typeface="Times New Roman" pitchFamily="18" charset="0"/>
                        </a:rPr>
                        <a:t/>
                      </a:r>
                      <a:br>
                        <a:rPr lang="ru-RU" sz="1100" dirty="0">
                          <a:latin typeface="Times New Roman" pitchFamily="18" charset="0"/>
                          <a:cs typeface="Times New Roman" pitchFamily="18" charset="0"/>
                        </a:rPr>
                      </a:br>
                      <a:r>
                        <a:rPr lang="ru-RU" sz="1100" dirty="0">
                          <a:latin typeface="Times New Roman" pitchFamily="18" charset="0"/>
                          <a:cs typeface="Times New Roman" pitchFamily="18" charset="0"/>
                        </a:rPr>
                        <a:t>4) Деятельность в области здравоохранения и социальных услуг (Раздел Q):</a:t>
                      </a:r>
                      <a:br>
                        <a:rPr lang="ru-RU" sz="1100" dirty="0">
                          <a:latin typeface="Times New Roman" pitchFamily="18" charset="0"/>
                          <a:cs typeface="Times New Roman" pitchFamily="18" charset="0"/>
                        </a:rPr>
                      </a:br>
                      <a:r>
                        <a:rPr lang="ru-RU" sz="1100" dirty="0">
                          <a:latin typeface="Times New Roman" pitchFamily="18" charset="0"/>
                          <a:cs typeface="Times New Roman" pitchFamily="18" charset="0"/>
                        </a:rPr>
                        <a:t>4.1 Медицинская и стоматологическая практика (86.2)</a:t>
                      </a:r>
                    </a:p>
                    <a:p>
                      <a:pPr fontAlgn="t"/>
                      <a:r>
                        <a:rPr lang="ru-RU" sz="1100" dirty="0">
                          <a:latin typeface="Times New Roman" pitchFamily="18" charset="0"/>
                          <a:cs typeface="Times New Roman" pitchFamily="18" charset="0"/>
                        </a:rPr>
                        <a:t>4.2 Деятельность по уходу за престарелыми и инвалидами с обеспечением проживания (87.3)</a:t>
                      </a:r>
                    </a:p>
                    <a:p>
                      <a:pPr fontAlgn="t"/>
                      <a:r>
                        <a:rPr lang="ru-RU" sz="1100" dirty="0">
                          <a:latin typeface="Times New Roman" pitchFamily="18" charset="0"/>
                          <a:cs typeface="Times New Roman" pitchFamily="18" charset="0"/>
                        </a:rPr>
                        <a:t>4.3 Деятельность по уходу с обеспечением проживания прочая (87.9)</a:t>
                      </a:r>
                    </a:p>
                    <a:p>
                      <a:pPr fontAlgn="t"/>
                      <a:r>
                        <a:rPr lang="ru-RU" sz="1100" dirty="0">
                          <a:latin typeface="Times New Roman" pitchFamily="18" charset="0"/>
                          <a:cs typeface="Times New Roman" pitchFamily="18" charset="0"/>
                        </a:rPr>
                        <a:t>4.4 Предоставление социальных услуг без обеспечения проживания престарелым и инвалидам (88.1)</a:t>
                      </a:r>
                    </a:p>
                    <a:p>
                      <a:pPr fontAlgn="t"/>
                      <a:r>
                        <a:rPr lang="ru-RU" sz="1100" dirty="0">
                          <a:latin typeface="Times New Roman" pitchFamily="18" charset="0"/>
                          <a:cs typeface="Times New Roman" pitchFamily="18" charset="0"/>
                        </a:rPr>
                        <a:t>4.5 Предоставление услуг по дневному уходу за детьми (88.91)</a:t>
                      </a:r>
                    </a:p>
                  </a:txBody>
                  <a:tcPr marL="2767" marR="2767" marT="1844" marB="2767">
                    <a:lnL w="9525" cap="flat" cmpd="sng" algn="ctr">
                      <a:solidFill>
                        <a:srgbClr val="B2B2B2"/>
                      </a:solidFill>
                      <a:prstDash val="solid"/>
                      <a:round/>
                      <a:headEnd type="none" w="med" len="med"/>
                      <a:tailEnd type="none" w="med" len="med"/>
                    </a:lnL>
                    <a:lnR w="9525" cap="flat" cmpd="sng" algn="ctr">
                      <a:solidFill>
                        <a:srgbClr val="B2B2B2"/>
                      </a:solidFill>
                      <a:prstDash val="solid"/>
                      <a:round/>
                      <a:headEnd type="none" w="med" len="med"/>
                      <a:tailEnd type="none" w="med" len="med"/>
                    </a:lnR>
                    <a:lnT w="9525" cap="flat" cmpd="sng" algn="ctr">
                      <a:solidFill>
                        <a:srgbClr val="B2B2B2"/>
                      </a:solidFill>
                      <a:prstDash val="solid"/>
                      <a:round/>
                      <a:headEnd type="none" w="med" len="med"/>
                      <a:tailEnd type="none" w="med" len="med"/>
                    </a:lnT>
                    <a:lnB w="9525" cap="flat" cmpd="sng" algn="ctr">
                      <a:solidFill>
                        <a:srgbClr val="B2B2B2"/>
                      </a:solidFill>
                      <a:prstDash val="solid"/>
                      <a:round/>
                      <a:headEnd type="none" w="med" len="med"/>
                      <a:tailEnd type="none" w="med" len="med"/>
                    </a:lnB>
                  </a:tcPr>
                </a:tc>
                <a:tc vMerge="1">
                  <a:txBody>
                    <a:bodyPr/>
                    <a:lstStyle/>
                    <a:p>
                      <a:endParaRPr lang="ru-RU"/>
                    </a:p>
                  </a:txBody>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31747"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31748"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1749" name="Прямоугольник 6"/>
          <p:cNvSpPr>
            <a:spLocks noChangeArrowheads="1"/>
          </p:cNvSpPr>
          <p:nvPr/>
        </p:nvSpPr>
        <p:spPr bwMode="auto">
          <a:xfrm>
            <a:off x="0" y="685800"/>
            <a:ext cx="9144000" cy="4832350"/>
          </a:xfrm>
          <a:prstGeom prst="rect">
            <a:avLst/>
          </a:prstGeom>
          <a:noFill/>
          <a:ln w="9525">
            <a:noFill/>
            <a:miter lim="800000"/>
            <a:headEnd/>
            <a:tailEnd/>
          </a:ln>
        </p:spPr>
        <p:txBody>
          <a:bodyPr>
            <a:spAutoFit/>
          </a:bodyPr>
          <a:lstStyle/>
          <a:p>
            <a:pPr algn="ctr"/>
            <a:r>
              <a:rPr lang="ru-RU" sz="2800" b="1">
                <a:latin typeface="Times New Roman" pitchFamily="18" charset="0"/>
                <a:cs typeface="Times New Roman" pitchFamily="18" charset="0"/>
              </a:rPr>
              <a:t>Изменение 6. Новый порядок учета основных средств</a:t>
            </a:r>
          </a:p>
          <a:p>
            <a:pPr algn="ctr"/>
            <a:r>
              <a:rPr lang="ru-RU" sz="2800">
                <a:latin typeface="Times New Roman" pitchFamily="18" charset="0"/>
                <a:cs typeface="Times New Roman" pitchFamily="18" charset="0"/>
              </a:rPr>
              <a:t>С 2020 года вы сможете списывать расходы на недвижимость быстрее</a:t>
            </a:r>
          </a:p>
          <a:p>
            <a:pPr algn="ctr"/>
            <a:r>
              <a:rPr lang="ru-RU" sz="2800">
                <a:latin typeface="Times New Roman" pitchFamily="18" charset="0"/>
                <a:cs typeface="Times New Roman" pitchFamily="18" charset="0"/>
              </a:rPr>
              <a:t> (Федеральный закон от 29.09.2019 № 325-ФЗ).</a:t>
            </a:r>
          </a:p>
          <a:p>
            <a:pPr algn="ctr"/>
            <a:endParaRPr lang="ru-RU" sz="2800" b="1">
              <a:latin typeface="Times New Roman" pitchFamily="18" charset="0"/>
              <a:cs typeface="Times New Roman" pitchFamily="18" charset="0"/>
            </a:endParaRPr>
          </a:p>
          <a:p>
            <a:pPr algn="ctr"/>
            <a:r>
              <a:rPr lang="ru-RU" sz="2800" b="1">
                <a:latin typeface="Times New Roman" pitchFamily="18" charset="0"/>
                <a:cs typeface="Times New Roman" pitchFamily="18" charset="0"/>
              </a:rPr>
              <a:t>Как будет. </a:t>
            </a:r>
            <a:r>
              <a:rPr lang="ru-RU" sz="2800">
                <a:latin typeface="Times New Roman" pitchFamily="18" charset="0"/>
                <a:cs typeface="Times New Roman" pitchFamily="18" charset="0"/>
              </a:rPr>
              <a:t>Стоимость всех объектов основных средств, в том числе и недвижимости, вы сможете списывать в расходы после ввода в эксплуатацию и оплаты. Дожидаться подачи документов на госрегистрацию больше не нужно, даже если регистрация права собственности обязательна по закону.</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32771"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32772"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2773" name="Прямоугольник 6"/>
          <p:cNvSpPr>
            <a:spLocks noChangeArrowheads="1"/>
          </p:cNvSpPr>
          <p:nvPr/>
        </p:nvSpPr>
        <p:spPr bwMode="auto">
          <a:xfrm>
            <a:off x="0" y="685800"/>
            <a:ext cx="9144000" cy="5694363"/>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Изменение 7. Новые суммы страховых взносов ИП</a:t>
            </a:r>
          </a:p>
          <a:p>
            <a:r>
              <a:rPr lang="ru-RU" sz="2400">
                <a:latin typeface="Times New Roman" pitchFamily="18" charset="0"/>
                <a:cs typeface="Times New Roman" pitchFamily="18" charset="0"/>
              </a:rPr>
              <a:t>В 2020 году предприниматели на УСН будут платить страховые взносы на себя по новым правилам. Меняются суммы фиксированных взносов.</a:t>
            </a:r>
          </a:p>
          <a:p>
            <a:r>
              <a:rPr lang="ru-RU" sz="2400" b="1">
                <a:latin typeface="Times New Roman" pitchFamily="18" charset="0"/>
                <a:cs typeface="Times New Roman" pitchFamily="18" charset="0"/>
              </a:rPr>
              <a:t>Как будет.</a:t>
            </a:r>
            <a:r>
              <a:rPr lang="ru-RU" sz="2400">
                <a:latin typeface="Times New Roman" pitchFamily="18" charset="0"/>
                <a:cs typeface="Times New Roman" pitchFamily="18" charset="0"/>
              </a:rPr>
              <a:t> В 2020 году предприниматели должны будут заплатить фиксированные страховые взносы за себя (п. 1 ст. 430 НК):</a:t>
            </a:r>
          </a:p>
          <a:p>
            <a:r>
              <a:rPr lang="ru-RU" sz="2400">
                <a:latin typeface="Times New Roman" pitchFamily="18" charset="0"/>
                <a:cs typeface="Times New Roman" pitchFamily="18" charset="0"/>
              </a:rPr>
              <a:t>32 448 руб. – пенсионные взносы;</a:t>
            </a:r>
          </a:p>
          <a:p>
            <a:r>
              <a:rPr lang="ru-RU" sz="2400">
                <a:latin typeface="Times New Roman" pitchFamily="18" charset="0"/>
                <a:cs typeface="Times New Roman" pitchFamily="18" charset="0"/>
              </a:rPr>
              <a:t>8 426 руб. – медицинские взносы.</a:t>
            </a:r>
          </a:p>
          <a:p>
            <a:r>
              <a:rPr lang="ru-RU" sz="2400">
                <a:latin typeface="Times New Roman" pitchFamily="18" charset="0"/>
                <a:cs typeface="Times New Roman" pitchFamily="18" charset="0"/>
              </a:rPr>
              <a:t>Эти суммы нужно будет перечислить не позднее 31 декабря 2020 года.</a:t>
            </a:r>
          </a:p>
          <a:p>
            <a:r>
              <a:rPr lang="ru-RU" sz="2400">
                <a:latin typeface="Times New Roman" pitchFamily="18" charset="0"/>
                <a:cs typeface="Times New Roman" pitchFamily="18" charset="0"/>
              </a:rPr>
              <a:t>А предприниматели, чьи доходы за год превысили 300 000 руб., должны будут заплатить еще и дополнительные пенсионные взносы. Ставка взносов – 1% с доходов, превышающих 300 000 руб. Срок уплаты – не позднее 1 июля 2021 года.</a:t>
            </a:r>
          </a:p>
          <a:p>
            <a:r>
              <a:rPr lang="ru-RU" sz="2400">
                <a:latin typeface="Times New Roman" pitchFamily="18" charset="0"/>
                <a:cs typeface="Times New Roman" pitchFamily="18" charset="0"/>
              </a:rPr>
              <a:t>Взносы на ОПС не могут быть больше 259 584 руб</a:t>
            </a:r>
            <a:r>
              <a:rPr lang="ru-RU" sz="2800"/>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33795"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33796"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3797" name="Прямоугольник 5"/>
          <p:cNvSpPr>
            <a:spLocks noChangeArrowheads="1"/>
          </p:cNvSpPr>
          <p:nvPr/>
        </p:nvSpPr>
        <p:spPr bwMode="auto">
          <a:xfrm>
            <a:off x="0" y="609600"/>
            <a:ext cx="9144000" cy="4708525"/>
          </a:xfrm>
          <a:prstGeom prst="rect">
            <a:avLst/>
          </a:prstGeom>
          <a:noFill/>
          <a:ln w="9525">
            <a:noFill/>
            <a:miter lim="800000"/>
            <a:headEnd/>
            <a:tailEnd/>
          </a:ln>
        </p:spPr>
        <p:txBody>
          <a:bodyPr>
            <a:spAutoFit/>
          </a:bodyPr>
          <a:lstStyle/>
          <a:p>
            <a:endParaRPr lang="ru-RU"/>
          </a:p>
          <a:p>
            <a:r>
              <a:rPr lang="ru-RU" sz="2400" b="1">
                <a:latin typeface="Times New Roman" pitchFamily="18" charset="0"/>
                <a:cs typeface="Times New Roman" pitchFamily="18" charset="0"/>
              </a:rPr>
              <a:t>Изменение 8.  Новые сроки сдачи 6-НДФЛ и 2-НДФЛ</a:t>
            </a:r>
          </a:p>
          <a:p>
            <a:r>
              <a:rPr lang="ru-RU" sz="2400">
                <a:latin typeface="Times New Roman" pitchFamily="18" charset="0"/>
                <a:cs typeface="Times New Roman" pitchFamily="18" charset="0"/>
              </a:rPr>
              <a:t> Сдавать отчетность по НДФЛ потребуется на месяц раньше. </a:t>
            </a:r>
          </a:p>
          <a:p>
            <a:r>
              <a:rPr lang="ru-RU" sz="2400">
                <a:latin typeface="Times New Roman" pitchFamily="18" charset="0"/>
                <a:cs typeface="Times New Roman" pitchFamily="18" charset="0"/>
              </a:rPr>
              <a:t>Срок сдачи справок 2-НДФЛ с признаком 1 и годового 6‑НДФЛ — не позднее 1 марта. </a:t>
            </a:r>
          </a:p>
          <a:p>
            <a:r>
              <a:rPr lang="ru-RU" sz="2400">
                <a:latin typeface="Times New Roman" pitchFamily="18" charset="0"/>
                <a:cs typeface="Times New Roman" pitchFamily="18" charset="0"/>
              </a:rPr>
              <a:t>Сейчас крайний день сдачи отчетов - 1 апреля (п. 2 ст. 230 НК). Крайний срок сдачи 2‑НДФЛ с признаком 2 не изменится - 1 марта (п. 5 ст. 226 НК). </a:t>
            </a:r>
          </a:p>
          <a:p>
            <a:r>
              <a:rPr lang="ru-RU" sz="2400">
                <a:latin typeface="Times New Roman" pitchFamily="18" charset="0"/>
                <a:cs typeface="Times New Roman" pitchFamily="18" charset="0"/>
              </a:rPr>
              <a:t>Изменения вступают в силу с 1 января. </a:t>
            </a:r>
          </a:p>
          <a:p>
            <a:endParaRPr lang="ru-RU">
              <a:latin typeface="Times New Roman" pitchFamily="18" charset="0"/>
              <a:cs typeface="Times New Roman" pitchFamily="18" charset="0"/>
            </a:endParaRPr>
          </a:p>
          <a:p>
            <a:r>
              <a:rPr lang="ru-RU">
                <a:latin typeface="Times New Roman" pitchFamily="18" charset="0"/>
                <a:cs typeface="Times New Roman" pitchFamily="18" charset="0"/>
              </a:rPr>
              <a:t>Поэтому за 2019 год эти две формы нужно сдавать в новые сроки. Кроме того, с отчета за 2021 год работодатели будут сдавать единый годовой расчет, в который входят сведения по каждому работнику. Это значит, 6-НДФЛ и 2-НДФЛ объединят в один отчет. Отметим, что закон уже подписан - от 29.09.2019 № 325-ФЗ.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34819"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3482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4821" name="Прямоугольник 6"/>
          <p:cNvSpPr>
            <a:spLocks noChangeArrowheads="1"/>
          </p:cNvSpPr>
          <p:nvPr/>
        </p:nvSpPr>
        <p:spPr bwMode="auto">
          <a:xfrm>
            <a:off x="685800" y="890588"/>
            <a:ext cx="8077200" cy="3846512"/>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Изменение 9.  Новая справка НДФЛ</a:t>
            </a:r>
          </a:p>
          <a:p>
            <a:endParaRPr lang="ru-RU" sz="2400">
              <a:latin typeface="Times New Roman" pitchFamily="18" charset="0"/>
              <a:cs typeface="Times New Roman" pitchFamily="18" charset="0"/>
            </a:endParaRPr>
          </a:p>
          <a:p>
            <a:r>
              <a:rPr lang="ru-RU" sz="2800">
                <a:latin typeface="Times New Roman" pitchFamily="18" charset="0"/>
                <a:cs typeface="Times New Roman" pitchFamily="18" charset="0"/>
              </a:rPr>
              <a:t>Изменилась сама справка НДФЛ. Придется перестраиваться и работать по-новому. </a:t>
            </a:r>
          </a:p>
          <a:p>
            <a:r>
              <a:rPr lang="ru-RU" sz="2800">
                <a:latin typeface="Times New Roman" pitchFamily="18" charset="0"/>
                <a:cs typeface="Times New Roman" pitchFamily="18" charset="0"/>
              </a:rPr>
              <a:t>Во-первых, ставка нерезидентов с 30% снизилась до 13%.</a:t>
            </a:r>
          </a:p>
          <a:p>
            <a:r>
              <a:rPr lang="ru-RU" sz="2800">
                <a:latin typeface="Times New Roman" pitchFamily="18" charset="0"/>
                <a:cs typeface="Times New Roman" pitchFamily="18" charset="0"/>
              </a:rPr>
              <a:t>Во-вторых, раньше резидентом считались граждане, проживающие в России 183 дня в году. Сейчас достаточно 90 дней.</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35843"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35844"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5845" name="Прямоугольник 6"/>
          <p:cNvSpPr>
            <a:spLocks noChangeArrowheads="1"/>
          </p:cNvSpPr>
          <p:nvPr/>
        </p:nvSpPr>
        <p:spPr bwMode="auto">
          <a:xfrm>
            <a:off x="685800" y="890588"/>
            <a:ext cx="8077200" cy="2614612"/>
          </a:xfrm>
          <a:prstGeom prst="rect">
            <a:avLst/>
          </a:prstGeom>
          <a:noFill/>
          <a:ln w="9525">
            <a:noFill/>
            <a:miter lim="800000"/>
            <a:headEnd/>
            <a:tailEnd/>
          </a:ln>
        </p:spPr>
        <p:txBody>
          <a:bodyPr>
            <a:spAutoFit/>
          </a:bodyPr>
          <a:lstStyle/>
          <a:p>
            <a:pPr algn="ctr"/>
            <a:r>
              <a:rPr lang="ru-RU" sz="2800" b="1">
                <a:latin typeface="Times New Roman" pitchFamily="18" charset="0"/>
                <a:cs typeface="Times New Roman" pitchFamily="18" charset="0"/>
              </a:rPr>
              <a:t>Изменение 11. Новые сроки транспортного и земельного налога</a:t>
            </a:r>
          </a:p>
          <a:p>
            <a:pPr algn="ctr"/>
            <a:endParaRPr lang="ru-RU" sz="2800">
              <a:latin typeface="Times New Roman" pitchFamily="18" charset="0"/>
              <a:cs typeface="Times New Roman" pitchFamily="18" charset="0"/>
            </a:endParaRPr>
          </a:p>
          <a:p>
            <a:pPr algn="ctr"/>
            <a:r>
              <a:rPr lang="ru-RU" sz="2800">
                <a:latin typeface="Times New Roman" pitchFamily="18" charset="0"/>
                <a:cs typeface="Times New Roman" pitchFamily="18" charset="0"/>
              </a:rPr>
              <a:t>Данные налоги придется оплачивать значительно раньше. Их сроки уплаты переместили на 1 марта.</a:t>
            </a:r>
          </a:p>
          <a:p>
            <a:r>
              <a:rPr lang="ru-RU" sz="2400" b="1">
                <a:latin typeface="Times New Roman" pitchFamily="18" charset="0"/>
                <a:cs typeface="Times New Roman" pitchFamily="18" charset="0"/>
              </a:rPr>
              <a:t>  </a:t>
            </a:r>
            <a:endParaRPr lang="ru-RU" sz="28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36867"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36868"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6869" name="Прямоугольник 7"/>
          <p:cNvSpPr>
            <a:spLocks noChangeArrowheads="1"/>
          </p:cNvSpPr>
          <p:nvPr/>
        </p:nvSpPr>
        <p:spPr bwMode="auto">
          <a:xfrm>
            <a:off x="685800" y="609600"/>
            <a:ext cx="8001000" cy="6002338"/>
          </a:xfrm>
          <a:prstGeom prst="rect">
            <a:avLst/>
          </a:prstGeom>
          <a:noFill/>
          <a:ln w="9525">
            <a:noFill/>
            <a:miter lim="800000"/>
            <a:headEnd/>
            <a:tailEnd/>
          </a:ln>
        </p:spPr>
        <p:txBody>
          <a:bodyPr>
            <a:spAutoFit/>
          </a:bodyPr>
          <a:lstStyle/>
          <a:p>
            <a:pPr algn="ctr"/>
            <a:r>
              <a:rPr lang="ru-RU" sz="2400" b="1">
                <a:latin typeface="Times New Roman" pitchFamily="18" charset="0"/>
                <a:cs typeface="Times New Roman" pitchFamily="18" charset="0"/>
              </a:rPr>
              <a:t>Пример расчета налога на УСН доходы минус расходы </a:t>
            </a:r>
            <a:r>
              <a:rPr lang="ru-RU" sz="2400">
                <a:latin typeface="Times New Roman" pitchFamily="18" charset="0"/>
                <a:cs typeface="Times New Roman" pitchFamily="18" charset="0"/>
              </a:rPr>
              <a:t>ООО «Упрощенец» в 2020 году получило доходы на сумму 28 000 000 руб. Расходы произведены: </a:t>
            </a:r>
          </a:p>
          <a:p>
            <a:r>
              <a:rPr lang="ru-RU" sz="2400">
                <a:latin typeface="Times New Roman" pitchFamily="18" charset="0"/>
                <a:cs typeface="Times New Roman" pitchFamily="18" charset="0"/>
              </a:rPr>
              <a:t>- Зарплата и страховые взносы – 3 500 000 руб.; </a:t>
            </a:r>
          </a:p>
          <a:p>
            <a:r>
              <a:rPr lang="ru-RU" sz="2400">
                <a:latin typeface="Times New Roman" pitchFamily="18" charset="0"/>
                <a:cs typeface="Times New Roman" pitchFamily="18" charset="0"/>
              </a:rPr>
              <a:t>- Аренда офиса – 280 000 руб.; </a:t>
            </a:r>
          </a:p>
          <a:p>
            <a:r>
              <a:rPr lang="ru-RU" sz="2400">
                <a:latin typeface="Times New Roman" pitchFamily="18" charset="0"/>
                <a:cs typeface="Times New Roman" pitchFamily="18" charset="0"/>
              </a:rPr>
              <a:t>- Налог на имущество – 200 000 руб.; </a:t>
            </a:r>
          </a:p>
          <a:p>
            <a:r>
              <a:rPr lang="ru-RU" sz="2400">
                <a:latin typeface="Times New Roman" pitchFamily="18" charset="0"/>
                <a:cs typeface="Times New Roman" pitchFamily="18" charset="0"/>
              </a:rPr>
              <a:t>- Материальные расходы – 2 180 000 руб.; </a:t>
            </a:r>
          </a:p>
          <a:p>
            <a:r>
              <a:rPr lang="ru-RU" sz="2400">
                <a:latin typeface="Times New Roman" pitchFamily="18" charset="0"/>
                <a:cs typeface="Times New Roman" pitchFamily="18" charset="0"/>
              </a:rPr>
              <a:t>- Проценты по банковскому кредиту – 314 000 руб.</a:t>
            </a:r>
          </a:p>
          <a:p>
            <a:r>
              <a:rPr lang="ru-RU" sz="2400">
                <a:latin typeface="Times New Roman" pitchFamily="18" charset="0"/>
                <a:cs typeface="Times New Roman" pitchFamily="18" charset="0"/>
              </a:rPr>
              <a:t> - Обслуживание расчетного счета – 30 000 руб. </a:t>
            </a:r>
          </a:p>
          <a:p>
            <a:r>
              <a:rPr lang="ru-RU" sz="2400">
                <a:latin typeface="Times New Roman" pitchFamily="18" charset="0"/>
                <a:cs typeface="Times New Roman" pitchFamily="18" charset="0"/>
              </a:rPr>
              <a:t>- Представительские расходы – 80 000 руб. (нельзя учесть при расчете налога). </a:t>
            </a:r>
          </a:p>
          <a:p>
            <a:pPr algn="ctr"/>
            <a:r>
              <a:rPr lang="ru-RU" sz="2400">
                <a:latin typeface="Times New Roman" pitchFamily="18" charset="0"/>
                <a:cs typeface="Times New Roman" pitchFamily="18" charset="0"/>
              </a:rPr>
              <a:t>В регионе постановки на учет Общества применяется ставка 7%. Налог за 2020 год составляет 28 000 000 – (3 500 000 + 280 000 + 200 000 + 2 180 000 + 314 000 + 30 000) * 7% = 1 504 720 руб. Данную сумму следует снизить на уплаченные в течение года авансы.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37891"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37892"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7893" name="Прямоугольник 6"/>
          <p:cNvSpPr>
            <a:spLocks noChangeArrowheads="1"/>
          </p:cNvSpPr>
          <p:nvPr/>
        </p:nvSpPr>
        <p:spPr bwMode="auto">
          <a:xfrm>
            <a:off x="914400" y="612775"/>
            <a:ext cx="8001000" cy="4894263"/>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Пример расчета УСН для объекта доходы </a:t>
            </a:r>
          </a:p>
          <a:p>
            <a:r>
              <a:rPr lang="ru-RU" sz="2400">
                <a:latin typeface="Times New Roman" pitchFamily="18" charset="0"/>
                <a:cs typeface="Times New Roman" pitchFamily="18" charset="0"/>
              </a:rPr>
              <a:t>Допустим, ООО «Аврора» в 2020 году получило: </a:t>
            </a:r>
          </a:p>
          <a:p>
            <a:r>
              <a:rPr lang="ru-RU" sz="2400">
                <a:latin typeface="Times New Roman" pitchFamily="18" charset="0"/>
                <a:cs typeface="Times New Roman" pitchFamily="18" charset="0"/>
              </a:rPr>
              <a:t>Платежи от покупателей – 35 500 000 руб.;</a:t>
            </a:r>
          </a:p>
          <a:p>
            <a:r>
              <a:rPr lang="ru-RU" sz="2400">
                <a:latin typeface="Times New Roman" pitchFamily="18" charset="0"/>
                <a:cs typeface="Times New Roman" pitchFamily="18" charset="0"/>
              </a:rPr>
              <a:t>Возврат займов – 400 000 руб. </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При этом Общество вернуло покупателям авансы на сумму 280 000 руб. А начисленные и оплаченные страховые взносы составили 430 000 руб. </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Ставка в регионе установлена 6%. </a:t>
            </a:r>
          </a:p>
          <a:p>
            <a:r>
              <a:rPr lang="ru-RU" sz="2400">
                <a:latin typeface="Times New Roman" pitchFamily="18" charset="0"/>
                <a:cs typeface="Times New Roman" pitchFamily="18" charset="0"/>
              </a:rPr>
              <a:t>Налог годовой: (35 500 000 – 280 000) * 6% – 430 000 = 1 683 200 руб. Данную сумму следует снизить на уплаченные в течение года авансы.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38915"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38916"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8917" name="Прямоугольник 5"/>
          <p:cNvSpPr>
            <a:spLocks noChangeArrowheads="1"/>
          </p:cNvSpPr>
          <p:nvPr/>
        </p:nvSpPr>
        <p:spPr bwMode="auto">
          <a:xfrm>
            <a:off x="0" y="0"/>
            <a:ext cx="9144000" cy="1570038"/>
          </a:xfrm>
          <a:prstGeom prst="rect">
            <a:avLst/>
          </a:prstGeom>
          <a:noFill/>
          <a:ln w="9525">
            <a:noFill/>
            <a:miter lim="800000"/>
            <a:headEnd/>
            <a:tailEnd/>
          </a:ln>
        </p:spPr>
        <p:txBody>
          <a:bodyPr>
            <a:spAutoFit/>
          </a:bodyPr>
          <a:lstStyle/>
          <a:p>
            <a:endParaRPr lang="ru-RU" b="1"/>
          </a:p>
          <a:p>
            <a:endParaRPr lang="ru-RU" b="1"/>
          </a:p>
          <a:p>
            <a:pPr algn="ctr"/>
            <a:r>
              <a:rPr lang="ru-RU" sz="2000" b="1">
                <a:latin typeface="Times New Roman" pitchFamily="18" charset="0"/>
                <a:cs typeface="Times New Roman" pitchFamily="18" charset="0"/>
              </a:rPr>
              <a:t>ЕНВД:</a:t>
            </a:r>
          </a:p>
          <a:p>
            <a:pPr algn="ctr"/>
            <a:endParaRPr lang="ru-RU" sz="2000" b="1">
              <a:latin typeface="Times New Roman" pitchFamily="18" charset="0"/>
              <a:cs typeface="Times New Roman" pitchFamily="18" charset="0"/>
            </a:endParaRPr>
          </a:p>
          <a:p>
            <a:pPr algn="ctr"/>
            <a:endParaRPr lang="ru-RU" sz="2000">
              <a:latin typeface="Times New Roman" pitchFamily="18" charset="0"/>
              <a:cs typeface="Times New Roman" pitchFamily="18" charset="0"/>
            </a:endParaRPr>
          </a:p>
        </p:txBody>
      </p:sp>
      <p:sp>
        <p:nvSpPr>
          <p:cNvPr id="38918" name="Прямоугольник 6"/>
          <p:cNvSpPr>
            <a:spLocks noChangeArrowheads="1"/>
          </p:cNvSpPr>
          <p:nvPr/>
        </p:nvSpPr>
        <p:spPr bwMode="auto">
          <a:xfrm>
            <a:off x="228600" y="914400"/>
            <a:ext cx="8915400" cy="6002338"/>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Чтобы перейти на ЕНВД, есть два условия: </a:t>
            </a:r>
          </a:p>
          <a:p>
            <a:r>
              <a:rPr lang="ru-RU" sz="2400">
                <a:latin typeface="Times New Roman" pitchFamily="18" charset="0"/>
                <a:cs typeface="Times New Roman" pitchFamily="18" charset="0"/>
              </a:rPr>
              <a:t>работать в определенных сферах деятельность и соответствовать требованиям. </a:t>
            </a:r>
            <a:r>
              <a:rPr lang="ru-RU" sz="2400" b="1">
                <a:latin typeface="Times New Roman" pitchFamily="18" charset="0"/>
                <a:cs typeface="Times New Roman" pitchFamily="18" charset="0"/>
              </a:rPr>
              <a:t>Общие требования для ИП и ООО такие:</a:t>
            </a:r>
          </a:p>
          <a:p>
            <a:r>
              <a:rPr lang="ru-RU" sz="2400">
                <a:latin typeface="Times New Roman" pitchFamily="18" charset="0"/>
                <a:cs typeface="Times New Roman" pitchFamily="18" charset="0"/>
              </a:rPr>
              <a:t>- Средняя численность сотрудников за предыдущий год — менее 100 человек.</a:t>
            </a:r>
          </a:p>
          <a:p>
            <a:r>
              <a:rPr lang="ru-RU" sz="2400">
                <a:latin typeface="Times New Roman" pitchFamily="18" charset="0"/>
                <a:cs typeface="Times New Roman" pitchFamily="18" charset="0"/>
              </a:rPr>
              <a:t>- Деятельность не связана с договором простого товарищества или доверительного управления.</a:t>
            </a:r>
          </a:p>
          <a:p>
            <a:r>
              <a:rPr lang="ru-RU" sz="2400">
                <a:latin typeface="Times New Roman" pitchFamily="18" charset="0"/>
                <a:cs typeface="Times New Roman" pitchFamily="18" charset="0"/>
              </a:rPr>
              <a:t>- Не оказывают услуги по сдаче в аренду автозаправочных и автогазозаправочных станций.</a:t>
            </a:r>
          </a:p>
          <a:p>
            <a:r>
              <a:rPr lang="ru-RU" sz="2400" b="1">
                <a:latin typeface="Times New Roman" pitchFamily="18" charset="0"/>
                <a:cs typeface="Times New Roman" pitchFamily="18" charset="0"/>
              </a:rPr>
              <a:t>Для ООО есть два дополнительных условия</a:t>
            </a:r>
            <a:r>
              <a:rPr lang="ru-RU" sz="2400">
                <a:latin typeface="Times New Roman" pitchFamily="18" charset="0"/>
                <a:cs typeface="Times New Roman" pitchFamily="18" charset="0"/>
              </a:rPr>
              <a:t>:</a:t>
            </a:r>
          </a:p>
          <a:p>
            <a:r>
              <a:rPr lang="ru-RU" sz="2400">
                <a:latin typeface="Times New Roman" pitchFamily="18" charset="0"/>
                <a:cs typeface="Times New Roman" pitchFamily="18" charset="0"/>
              </a:rPr>
              <a:t>- Доля участия других юрлиц — менее 25%. Если в уставный капитал ООО вложили деньги другие компании, их доля должна быть меньше 25%.</a:t>
            </a:r>
          </a:p>
          <a:p>
            <a:r>
              <a:rPr lang="ru-RU" sz="2400">
                <a:latin typeface="Times New Roman" pitchFamily="18" charset="0"/>
                <a:cs typeface="Times New Roman" pitchFamily="18" charset="0"/>
              </a:rPr>
              <a:t>- Не быть госучреждением, которое работает в сфере общепита. Проще говоря, школа или больница с собственной столовой перейти на ЕНВД не может.</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Прямоугольник 3"/>
          <p:cNvSpPr>
            <a:spLocks noChangeArrowheads="1"/>
          </p:cNvSpPr>
          <p:nvPr/>
        </p:nvSpPr>
        <p:spPr bwMode="auto">
          <a:xfrm>
            <a:off x="304800" y="1219200"/>
            <a:ext cx="8534400" cy="3046413"/>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ЕНВД и заменяемые им налоги</a:t>
            </a:r>
          </a:p>
          <a:p>
            <a:r>
              <a:rPr lang="ru-RU" sz="2400">
                <a:latin typeface="Times New Roman" pitchFamily="18" charset="0"/>
                <a:cs typeface="Times New Roman" pitchFamily="18" charset="0"/>
              </a:rPr>
              <a:t>При работе на ЕНВД (п. 1 ст. 346.28 НК РФ) ИП и организации не платят следующие налоги:</a:t>
            </a:r>
          </a:p>
          <a:p>
            <a:r>
              <a:rPr lang="ru-RU" sz="2400">
                <a:latin typeface="Times New Roman" pitchFamily="18" charset="0"/>
                <a:cs typeface="Times New Roman" pitchFamily="18" charset="0"/>
              </a:rPr>
              <a:t>- НДС;</a:t>
            </a:r>
          </a:p>
          <a:p>
            <a:r>
              <a:rPr lang="ru-RU" sz="2400">
                <a:latin typeface="Times New Roman" pitchFamily="18" charset="0"/>
                <a:cs typeface="Times New Roman" pitchFamily="18" charset="0"/>
              </a:rPr>
              <a:t>- налог на имущество;</a:t>
            </a:r>
          </a:p>
          <a:p>
            <a:r>
              <a:rPr lang="ru-RU" sz="2400">
                <a:latin typeface="Times New Roman" pitchFamily="18" charset="0"/>
                <a:cs typeface="Times New Roman" pitchFamily="18" charset="0"/>
              </a:rPr>
              <a:t>- НДФЛ (для ИП);</a:t>
            </a:r>
          </a:p>
          <a:p>
            <a:pPr>
              <a:buFontTx/>
              <a:buChar char="-"/>
            </a:pPr>
            <a:r>
              <a:rPr lang="ru-RU" sz="2400">
                <a:latin typeface="Times New Roman" pitchFamily="18" charset="0"/>
                <a:cs typeface="Times New Roman" pitchFamily="18" charset="0"/>
              </a:rPr>
              <a:t>налог на прибыль (для организаций).</a:t>
            </a:r>
          </a:p>
          <a:p>
            <a:endParaRPr lang="ru-RU" sz="2400">
              <a:latin typeface="Times New Roman" pitchFamily="18" charset="0"/>
              <a:cs typeface="Times New Roman" pitchFamily="18" charset="0"/>
            </a:endParaRPr>
          </a:p>
        </p:txBody>
      </p:sp>
      <p:pic>
        <p:nvPicPr>
          <p:cNvPr id="39939"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pic>
        <p:nvPicPr>
          <p:cNvPr id="3994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39941" name="Прямоугольник 6"/>
          <p:cNvSpPr>
            <a:spLocks noChangeArrowheads="1"/>
          </p:cNvSpPr>
          <p:nvPr/>
        </p:nvSpPr>
        <p:spPr bwMode="auto">
          <a:xfrm>
            <a:off x="381000" y="4267200"/>
            <a:ext cx="8382000" cy="923925"/>
          </a:xfrm>
          <a:prstGeom prst="rect">
            <a:avLst/>
          </a:prstGeom>
          <a:noFill/>
          <a:ln w="9525">
            <a:noFill/>
            <a:miter lim="800000"/>
            <a:headEnd/>
            <a:tailEnd/>
          </a:ln>
        </p:spPr>
        <p:txBody>
          <a:bodyPr>
            <a:spAutoFit/>
          </a:bodyPr>
          <a:lstStyle/>
          <a:p>
            <a:pPr algn="ctr"/>
            <a:r>
              <a:rPr lang="ru-RU">
                <a:latin typeface="Times New Roman" pitchFamily="18" charset="0"/>
                <a:cs typeface="Times New Roman" pitchFamily="18" charset="0"/>
              </a:rPr>
              <a:t>Организации оплачивают налог на имущество только в том случае, если используемая ими недвижимость находится в их собственности и оценивается по кадастровой стоимости.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40963"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40964"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40965" name="Прямоугольник 5"/>
          <p:cNvSpPr>
            <a:spLocks noChangeArrowheads="1"/>
          </p:cNvSpPr>
          <p:nvPr/>
        </p:nvSpPr>
        <p:spPr bwMode="auto">
          <a:xfrm>
            <a:off x="0" y="0"/>
            <a:ext cx="9144000" cy="6494463"/>
          </a:xfrm>
          <a:prstGeom prst="rect">
            <a:avLst/>
          </a:prstGeom>
          <a:noFill/>
          <a:ln w="9525">
            <a:noFill/>
            <a:miter lim="800000"/>
            <a:headEnd/>
            <a:tailEnd/>
          </a:ln>
        </p:spPr>
        <p:txBody>
          <a:bodyPr>
            <a:spAutoFit/>
          </a:bodyPr>
          <a:lstStyle/>
          <a:p>
            <a:endParaRPr lang="ru-RU" b="1"/>
          </a:p>
          <a:p>
            <a:endParaRPr lang="ru-RU" b="1"/>
          </a:p>
          <a:p>
            <a:pPr algn="ctr"/>
            <a:endParaRPr lang="ru-RU" sz="2000" b="1">
              <a:latin typeface="Times New Roman" pitchFamily="18" charset="0"/>
              <a:cs typeface="Times New Roman" pitchFamily="18" charset="0"/>
            </a:endParaRPr>
          </a:p>
          <a:p>
            <a:pPr algn="ctr"/>
            <a:r>
              <a:rPr lang="ru-RU" sz="2000" b="1">
                <a:latin typeface="Times New Roman" pitchFamily="18" charset="0"/>
                <a:cs typeface="Times New Roman" pitchFamily="18" charset="0"/>
              </a:rPr>
              <a:t>Калькуляция ЕНВД: применяемые показатели и правила расчета</a:t>
            </a:r>
          </a:p>
          <a:p>
            <a:pPr algn="ctr"/>
            <a:r>
              <a:rPr lang="ru-RU" sz="2000">
                <a:latin typeface="Times New Roman" pitchFamily="18" charset="0"/>
                <a:cs typeface="Times New Roman" pitchFamily="18" charset="0"/>
              </a:rPr>
              <a:t>Итак, объект налогообложения в случае применения ЕНВД - «вмененный», возможный доход, который получает ИП (юрлицо) на территории Белгородской обл. </a:t>
            </a:r>
          </a:p>
          <a:p>
            <a:pPr algn="ctr"/>
            <a:r>
              <a:rPr lang="ru-RU" sz="2000" b="1">
                <a:latin typeface="Times New Roman" pitchFamily="18" charset="0"/>
                <a:cs typeface="Times New Roman" pitchFamily="18" charset="0"/>
              </a:rPr>
              <a:t>Таким образом, налоговая база приравнивается к размеру ВД (вмененный доход), который в свою очередь рассчитывается как </a:t>
            </a:r>
          </a:p>
          <a:p>
            <a:pPr algn="ctr"/>
            <a:r>
              <a:rPr lang="ru-RU" sz="2000" b="1">
                <a:latin typeface="Times New Roman" pitchFamily="18" charset="0"/>
                <a:cs typeface="Times New Roman" pitchFamily="18" charset="0"/>
              </a:rPr>
              <a:t>БД * ФП * К1 * К2.</a:t>
            </a:r>
            <a:r>
              <a:rPr lang="ru-RU" sz="2000">
                <a:latin typeface="Times New Roman" pitchFamily="18" charset="0"/>
                <a:cs typeface="Times New Roman" pitchFamily="18" charset="0"/>
              </a:rPr>
              <a:t> </a:t>
            </a:r>
          </a:p>
          <a:p>
            <a:r>
              <a:rPr lang="ru-RU" sz="2000">
                <a:latin typeface="Times New Roman" pitchFamily="18" charset="0"/>
                <a:cs typeface="Times New Roman" pitchFamily="18" charset="0"/>
              </a:rPr>
              <a:t>Каждый из приведенных показателей имеет свое прямое назначение, а именно:</a:t>
            </a:r>
          </a:p>
          <a:p>
            <a:r>
              <a:rPr lang="ru-RU" sz="2000">
                <a:latin typeface="Times New Roman" pitchFamily="18" charset="0"/>
                <a:cs typeface="Times New Roman" pitchFamily="18" charset="0"/>
              </a:rPr>
              <a:t>БД - базовая доходность, которая устанавливается согласно НК РФ и подлежит корректировке.</a:t>
            </a:r>
          </a:p>
          <a:p>
            <a:r>
              <a:rPr lang="ru-RU" sz="2000">
                <a:latin typeface="Times New Roman" pitchFamily="18" charset="0"/>
                <a:cs typeface="Times New Roman" pitchFamily="18" charset="0"/>
              </a:rPr>
              <a:t>ФП - физический показатель, который всесторонне характеризует конкретное направление деятельности.</a:t>
            </a:r>
          </a:p>
          <a:p>
            <a:r>
              <a:rPr lang="ru-RU" sz="2000">
                <a:latin typeface="Times New Roman" pitchFamily="18" charset="0"/>
                <a:cs typeface="Times New Roman" pitchFamily="18" charset="0"/>
              </a:rPr>
              <a:t>К1 – множитель-дефлятор, устанавливается на календарный год на законодательном уровне.</a:t>
            </a:r>
          </a:p>
          <a:p>
            <a:r>
              <a:rPr lang="ru-RU" sz="2000">
                <a:latin typeface="Times New Roman" pitchFamily="18" charset="0"/>
                <a:cs typeface="Times New Roman" pitchFamily="18" charset="0"/>
              </a:rPr>
              <a:t>К2 - «годичный» множитель БД, учитывающий особенности осуществляемой деятельности (присваивается каждому виду «вмененной» деятельности, как правило, на местном уровне).</a:t>
            </a:r>
          </a:p>
          <a:p>
            <a:endParaRPr lang="ru-RU"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41987"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41988"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41989" name="Прямоугольник 5"/>
          <p:cNvSpPr>
            <a:spLocks noChangeArrowheads="1"/>
          </p:cNvSpPr>
          <p:nvPr/>
        </p:nvSpPr>
        <p:spPr bwMode="auto">
          <a:xfrm>
            <a:off x="0" y="304800"/>
            <a:ext cx="9144000" cy="646113"/>
          </a:xfrm>
          <a:prstGeom prst="rect">
            <a:avLst/>
          </a:prstGeom>
          <a:noFill/>
          <a:ln w="9525">
            <a:noFill/>
            <a:miter lim="800000"/>
            <a:headEnd/>
            <a:tailEnd/>
          </a:ln>
        </p:spPr>
        <p:txBody>
          <a:bodyPr>
            <a:spAutoFit/>
          </a:bodyPr>
          <a:lstStyle/>
          <a:p>
            <a:endParaRPr lang="ru-RU" b="1"/>
          </a:p>
          <a:p>
            <a:endParaRPr lang="ru-RU" b="1"/>
          </a:p>
        </p:txBody>
      </p:sp>
      <p:sp>
        <p:nvSpPr>
          <p:cNvPr id="41990" name="Прямоугольник 7"/>
          <p:cNvSpPr>
            <a:spLocks noChangeArrowheads="1"/>
          </p:cNvSpPr>
          <p:nvPr/>
        </p:nvSpPr>
        <p:spPr bwMode="auto">
          <a:xfrm>
            <a:off x="533400" y="533400"/>
            <a:ext cx="8305800" cy="923925"/>
          </a:xfrm>
          <a:prstGeom prst="rect">
            <a:avLst/>
          </a:prstGeom>
          <a:noFill/>
          <a:ln w="9525">
            <a:noFill/>
            <a:miter lim="800000"/>
            <a:headEnd/>
            <a:tailEnd/>
          </a:ln>
        </p:spPr>
        <p:txBody>
          <a:bodyPr>
            <a:spAutoFit/>
          </a:bodyPr>
          <a:lstStyle/>
          <a:p>
            <a:endParaRPr lang="ru-RU"/>
          </a:p>
          <a:p>
            <a:endParaRPr lang="ru-RU"/>
          </a:p>
          <a:p>
            <a:endParaRPr lang="ru-RU"/>
          </a:p>
        </p:txBody>
      </p:sp>
      <p:graphicFrame>
        <p:nvGraphicFramePr>
          <p:cNvPr id="10" name="Group 215"/>
          <p:cNvGraphicFramePr>
            <a:graphicFrameLocks noGrp="1"/>
          </p:cNvGraphicFramePr>
          <p:nvPr/>
        </p:nvGraphicFramePr>
        <p:xfrm>
          <a:off x="0" y="360363"/>
          <a:ext cx="8763000" cy="6278880"/>
        </p:xfrm>
        <a:graphic>
          <a:graphicData uri="http://schemas.openxmlformats.org/drawingml/2006/table">
            <a:tbl>
              <a:tblPr/>
              <a:tblGrid>
                <a:gridCol w="1416050"/>
                <a:gridCol w="2965450"/>
                <a:gridCol w="2803525"/>
                <a:gridCol w="1577975"/>
              </a:tblGrid>
              <a:tr h="304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Код вида деятельности ЕНВД</a:t>
                      </a:r>
                      <a:endParaRPr kumimoji="0" lang="ru-RU" sz="1400" b="1" i="0" u="none" strike="noStrike" cap="none" normalizeH="0" baseline="0" dirty="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Виды деятельности</a:t>
                      </a:r>
                      <a:endParaRPr kumimoji="0" lang="ru-RU" sz="14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Физические показатели</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Величина базовой доходности (рублей)</a:t>
                      </a:r>
                      <a:endParaRPr kumimoji="0" lang="ru-RU" sz="14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01</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Осуществление услуг бытового обслуживания</a:t>
                      </a:r>
                      <a:endParaRPr kumimoji="0" lang="ru-RU" sz="14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Количество сотрудников, плюс ИП</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7 500</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02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Ветеринарные услуги</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Количество сотрудников, плюс ИП</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7 500</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03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Мойка транспортных средств, а также оказание услуг по техническому обслуживанию и ремонту.</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Количество сотрудников, плюс ИП</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12 000</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04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Услуги платных стоянок автотранспорта, а также предоставление парковочных мест во временное пользование (владение)</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В качестве показателя берутся квадратные метры стоянки автотранспорта</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50</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05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966788" algn="l"/>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Оказание услуг по перевозке грузов с помощью автомобильного транспорта</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Общее количество автотранспорта, которое применяется для осуществления перевозок грузов.</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6 000</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06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966788" algn="l"/>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Услуги по перевозке пассажиров с помощью автотранспорта</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Количество мест для перевозки пассажиров</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1 500</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07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966788" algn="l"/>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Ведение розничной торговли через торговые залы стационарной сети</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Исчисляется исходя из площади торгового зала, измеряемой в кв. м.</a:t>
                      </a:r>
                      <a:endParaRPr kumimoji="0" lang="ru-RU"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1 800</a:t>
                      </a:r>
                      <a:endParaRPr kumimoji="0" lang="ru-RU" sz="14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43011"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sp>
        <p:nvSpPr>
          <p:cNvPr id="43012" name="Прямоугольник 5"/>
          <p:cNvSpPr>
            <a:spLocks noChangeArrowheads="1"/>
          </p:cNvSpPr>
          <p:nvPr/>
        </p:nvSpPr>
        <p:spPr bwMode="auto">
          <a:xfrm>
            <a:off x="0" y="304800"/>
            <a:ext cx="9144000" cy="646113"/>
          </a:xfrm>
          <a:prstGeom prst="rect">
            <a:avLst/>
          </a:prstGeom>
          <a:noFill/>
          <a:ln w="9525">
            <a:noFill/>
            <a:miter lim="800000"/>
            <a:headEnd/>
            <a:tailEnd/>
          </a:ln>
        </p:spPr>
        <p:txBody>
          <a:bodyPr>
            <a:spAutoFit/>
          </a:bodyPr>
          <a:lstStyle/>
          <a:p>
            <a:endParaRPr lang="ru-RU" b="1"/>
          </a:p>
          <a:p>
            <a:endParaRPr lang="ru-RU" b="1"/>
          </a:p>
        </p:txBody>
      </p:sp>
      <p:sp>
        <p:nvSpPr>
          <p:cNvPr id="43013" name="Прямоугольник 7"/>
          <p:cNvSpPr>
            <a:spLocks noChangeArrowheads="1"/>
          </p:cNvSpPr>
          <p:nvPr/>
        </p:nvSpPr>
        <p:spPr bwMode="auto">
          <a:xfrm>
            <a:off x="533400" y="533400"/>
            <a:ext cx="8305800" cy="923925"/>
          </a:xfrm>
          <a:prstGeom prst="rect">
            <a:avLst/>
          </a:prstGeom>
          <a:noFill/>
          <a:ln w="9525">
            <a:noFill/>
            <a:miter lim="800000"/>
            <a:headEnd/>
            <a:tailEnd/>
          </a:ln>
        </p:spPr>
        <p:txBody>
          <a:bodyPr>
            <a:spAutoFit/>
          </a:bodyPr>
          <a:lstStyle/>
          <a:p>
            <a:endParaRPr lang="ru-RU"/>
          </a:p>
          <a:p>
            <a:endParaRPr lang="ru-RU"/>
          </a:p>
          <a:p>
            <a:endParaRPr lang="ru-RU"/>
          </a:p>
        </p:txBody>
      </p:sp>
      <p:sp>
        <p:nvSpPr>
          <p:cNvPr id="43014" name="Прямоугольник 6"/>
          <p:cNvSpPr>
            <a:spLocks noChangeArrowheads="1"/>
          </p:cNvSpPr>
          <p:nvPr/>
        </p:nvSpPr>
        <p:spPr bwMode="auto">
          <a:xfrm>
            <a:off x="685800" y="0"/>
            <a:ext cx="8305800" cy="369888"/>
          </a:xfrm>
          <a:prstGeom prst="rect">
            <a:avLst/>
          </a:prstGeom>
          <a:noFill/>
          <a:ln w="9525">
            <a:noFill/>
            <a:miter lim="800000"/>
            <a:headEnd/>
            <a:tailEnd/>
          </a:ln>
        </p:spPr>
        <p:txBody>
          <a:bodyPr>
            <a:spAutoFit/>
          </a:bodyPr>
          <a:lstStyle/>
          <a:p>
            <a:endParaRPr lang="ru-RU"/>
          </a:p>
        </p:txBody>
      </p:sp>
      <p:sp>
        <p:nvSpPr>
          <p:cNvPr id="43015" name="Прямоугольник 8"/>
          <p:cNvSpPr>
            <a:spLocks noChangeArrowheads="1"/>
          </p:cNvSpPr>
          <p:nvPr/>
        </p:nvSpPr>
        <p:spPr bwMode="auto">
          <a:xfrm>
            <a:off x="304800" y="1143000"/>
            <a:ext cx="8458200" cy="461963"/>
          </a:xfrm>
          <a:prstGeom prst="rect">
            <a:avLst/>
          </a:prstGeom>
          <a:noFill/>
          <a:ln w="9525">
            <a:noFill/>
            <a:miter lim="800000"/>
            <a:headEnd/>
            <a:tailEnd/>
          </a:ln>
        </p:spPr>
        <p:txBody>
          <a:bodyPr>
            <a:spAutoFit/>
          </a:bodyPr>
          <a:lstStyle/>
          <a:p>
            <a:endParaRPr lang="ru-RU" sz="2400">
              <a:latin typeface="Times New Roman" pitchFamily="18" charset="0"/>
              <a:cs typeface="Times New Roman" pitchFamily="18" charset="0"/>
            </a:endParaRPr>
          </a:p>
        </p:txBody>
      </p:sp>
      <p:sp>
        <p:nvSpPr>
          <p:cNvPr id="43016" name="Прямоугольник 9"/>
          <p:cNvSpPr>
            <a:spLocks noChangeArrowheads="1"/>
          </p:cNvSpPr>
          <p:nvPr/>
        </p:nvSpPr>
        <p:spPr bwMode="auto">
          <a:xfrm>
            <a:off x="228600" y="685800"/>
            <a:ext cx="8915400" cy="4524375"/>
          </a:xfrm>
          <a:prstGeom prst="rect">
            <a:avLst/>
          </a:prstGeom>
          <a:noFill/>
          <a:ln w="9525">
            <a:noFill/>
            <a:miter lim="800000"/>
            <a:headEnd/>
            <a:tailEnd/>
          </a:ln>
        </p:spPr>
        <p:txBody>
          <a:bodyPr>
            <a:spAutoFit/>
          </a:bodyPr>
          <a:lstStyle/>
          <a:p>
            <a:endParaRPr lang="ru-RU"/>
          </a:p>
          <a:p>
            <a:r>
              <a:rPr lang="ru-RU" b="1"/>
              <a:t>Пример </a:t>
            </a:r>
          </a:p>
          <a:p>
            <a:r>
              <a:rPr lang="ru-RU"/>
              <a:t>ИП Васильев занимается розничной торговлей в торговом павильоне площадью 26 м2. </a:t>
            </a:r>
          </a:p>
          <a:p>
            <a:r>
              <a:rPr lang="ru-RU"/>
              <a:t>Кроме Васильева, в штате числится еще 1 сотрудник с зарплатой 20 000 рублей. По ст. 346.29 НК РФ базовая доходность = 1 800 рублей на единицу физического показателя. ФП - площадь торгового помещения (м2). </a:t>
            </a:r>
          </a:p>
          <a:p>
            <a:r>
              <a:rPr lang="ru-RU"/>
              <a:t>Для всей страны К1 в 2020 составляет 2,009. </a:t>
            </a:r>
          </a:p>
          <a:p>
            <a:r>
              <a:rPr lang="ru-RU"/>
              <a:t>К2 примем равным 0,65. </a:t>
            </a:r>
          </a:p>
          <a:p>
            <a:r>
              <a:rPr lang="ru-RU"/>
              <a:t>Рассчитаем единый налог: </a:t>
            </a:r>
          </a:p>
          <a:p>
            <a:r>
              <a:rPr lang="ru-RU"/>
              <a:t>ВД за месяц = 1 800 × 26 × 2,009 × 0,65 = 60 992,1 рубля; </a:t>
            </a:r>
          </a:p>
          <a:p>
            <a:r>
              <a:rPr lang="ru-RU"/>
              <a:t>ВД за квартал = 60 992,1 × 3 месяца = 182 976,3 рубля; </a:t>
            </a:r>
          </a:p>
          <a:p>
            <a:r>
              <a:rPr lang="ru-RU"/>
              <a:t>ЕНВД =182 976,3 × 15% = 27 446,4 рубля.</a:t>
            </a:r>
          </a:p>
          <a:p>
            <a:endParaRPr lang="ru-RU"/>
          </a:p>
          <a:p>
            <a:r>
              <a:rPr lang="ru-RU"/>
              <a:t>За год Васильеву нужно заплатить 27 446,4 × 4 = 109 785,6 рубля. </a:t>
            </a:r>
          </a:p>
          <a:p>
            <a:r>
              <a:rPr lang="ru-RU"/>
              <a:t>Но не забывайте о страховых взносах.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Прямоугольник 3"/>
          <p:cNvSpPr>
            <a:spLocks noChangeArrowheads="1"/>
          </p:cNvSpPr>
          <p:nvPr/>
        </p:nvSpPr>
        <p:spPr bwMode="auto">
          <a:xfrm>
            <a:off x="228600" y="304800"/>
            <a:ext cx="8686800" cy="5632450"/>
          </a:xfrm>
          <a:prstGeom prst="rect">
            <a:avLst/>
          </a:prstGeom>
          <a:noFill/>
          <a:ln w="9525">
            <a:noFill/>
            <a:miter lim="800000"/>
            <a:headEnd/>
            <a:tailEnd/>
          </a:ln>
        </p:spPr>
        <p:txBody>
          <a:bodyPr>
            <a:spAutoFit/>
          </a:bodyPr>
          <a:lstStyle/>
          <a:p>
            <a:r>
              <a:rPr lang="ru-RU"/>
              <a:t>Для ИП страховые взносы равны 40 874 рублей в год или 10 218,5 рубля в квартал. </a:t>
            </a:r>
          </a:p>
          <a:p>
            <a:r>
              <a:rPr lang="ru-RU"/>
              <a:t>А еще в нашем примере годовой вмененный доход ИП больше 300 тысяч рублей и составляет 182 976,3 × 4 = 731 905,2 рубля, поэтому нужно доплатить в пенсионный фонд еще 1% с суммы превышения. </a:t>
            </a:r>
          </a:p>
          <a:p>
            <a:r>
              <a:rPr lang="ru-RU"/>
              <a:t>Рассчитаем дополнительный взнос в ПФР = (731 905,2 − 300 000) × 1% = 4 319,05 рубля. </a:t>
            </a:r>
          </a:p>
          <a:p>
            <a:r>
              <a:rPr lang="ru-RU"/>
              <a:t>Эту сумму можно уплатить до 1 июля 2020. </a:t>
            </a:r>
          </a:p>
          <a:p>
            <a:r>
              <a:rPr lang="ru-RU"/>
              <a:t>Кроме того, у Васильева есть наемный работник, за которого тоже нужно платить страховые взносы. </a:t>
            </a:r>
          </a:p>
          <a:p>
            <a:r>
              <a:rPr lang="ru-RU"/>
              <a:t>За работника страховые взносы в год составят 72 000 рублей. </a:t>
            </a:r>
          </a:p>
          <a:p>
            <a:r>
              <a:rPr lang="ru-RU"/>
              <a:t>Сумма общих страховых взносов за год составила 72 000 + 40 874 + 4 319,05 = 117 193,05 рублей, что больше половины налога. </a:t>
            </a:r>
          </a:p>
          <a:p>
            <a:r>
              <a:rPr lang="ru-RU"/>
              <a:t>Так как Васильев имеет работника, то налог он может уменьшить только на 50%. </a:t>
            </a:r>
          </a:p>
          <a:p>
            <a:r>
              <a:rPr lang="ru-RU"/>
              <a:t>Итого, до 25 января следующего года Васильев должен уплатить 109 785,6 рубля. × 50 % = 52 892,8 единого налога. </a:t>
            </a:r>
          </a:p>
          <a:p>
            <a:endParaRPr lang="ru-RU" sz="1400"/>
          </a:p>
          <a:p>
            <a:r>
              <a:rPr lang="ru-RU" sz="1400"/>
              <a:t>Имейте в виду, что вычеты по ЕНВД не переносятся на следующие периоды, поэтому страховые взносы лучше распределять по кварталам равномерно, иначе вы рискуете потерять существенную долю вычета. </a:t>
            </a:r>
          </a:p>
        </p:txBody>
      </p:sp>
      <p:pic>
        <p:nvPicPr>
          <p:cNvPr id="44035"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45059"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45060"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45061" name="Прямоугольник 5"/>
          <p:cNvSpPr>
            <a:spLocks noChangeArrowheads="1"/>
          </p:cNvSpPr>
          <p:nvPr/>
        </p:nvSpPr>
        <p:spPr bwMode="auto">
          <a:xfrm>
            <a:off x="0" y="304800"/>
            <a:ext cx="9144000" cy="646113"/>
          </a:xfrm>
          <a:prstGeom prst="rect">
            <a:avLst/>
          </a:prstGeom>
          <a:noFill/>
          <a:ln w="9525">
            <a:noFill/>
            <a:miter lim="800000"/>
            <a:headEnd/>
            <a:tailEnd/>
          </a:ln>
        </p:spPr>
        <p:txBody>
          <a:bodyPr>
            <a:spAutoFit/>
          </a:bodyPr>
          <a:lstStyle/>
          <a:p>
            <a:endParaRPr lang="ru-RU" b="1"/>
          </a:p>
          <a:p>
            <a:endParaRPr lang="ru-RU" b="1"/>
          </a:p>
        </p:txBody>
      </p:sp>
      <p:sp>
        <p:nvSpPr>
          <p:cNvPr id="45062" name="Прямоугольник 7"/>
          <p:cNvSpPr>
            <a:spLocks noChangeArrowheads="1"/>
          </p:cNvSpPr>
          <p:nvPr/>
        </p:nvSpPr>
        <p:spPr bwMode="auto">
          <a:xfrm>
            <a:off x="533400" y="533400"/>
            <a:ext cx="8305800" cy="923925"/>
          </a:xfrm>
          <a:prstGeom prst="rect">
            <a:avLst/>
          </a:prstGeom>
          <a:noFill/>
          <a:ln w="9525">
            <a:noFill/>
            <a:miter lim="800000"/>
            <a:headEnd/>
            <a:tailEnd/>
          </a:ln>
        </p:spPr>
        <p:txBody>
          <a:bodyPr>
            <a:spAutoFit/>
          </a:bodyPr>
          <a:lstStyle/>
          <a:p>
            <a:endParaRPr lang="ru-RU"/>
          </a:p>
          <a:p>
            <a:endParaRPr lang="ru-RU"/>
          </a:p>
          <a:p>
            <a:endParaRPr lang="ru-RU"/>
          </a:p>
        </p:txBody>
      </p:sp>
      <p:sp>
        <p:nvSpPr>
          <p:cNvPr id="45063" name="Прямоугольник 6"/>
          <p:cNvSpPr>
            <a:spLocks noChangeArrowheads="1"/>
          </p:cNvSpPr>
          <p:nvPr/>
        </p:nvSpPr>
        <p:spPr bwMode="auto">
          <a:xfrm>
            <a:off x="685800" y="0"/>
            <a:ext cx="8305800" cy="369888"/>
          </a:xfrm>
          <a:prstGeom prst="rect">
            <a:avLst/>
          </a:prstGeom>
          <a:noFill/>
          <a:ln w="9525">
            <a:noFill/>
            <a:miter lim="800000"/>
            <a:headEnd/>
            <a:tailEnd/>
          </a:ln>
        </p:spPr>
        <p:txBody>
          <a:bodyPr>
            <a:spAutoFit/>
          </a:bodyPr>
          <a:lstStyle/>
          <a:p>
            <a:endParaRPr lang="ru-RU"/>
          </a:p>
        </p:txBody>
      </p:sp>
      <p:sp>
        <p:nvSpPr>
          <p:cNvPr id="45064" name="Прямоугольник 8"/>
          <p:cNvSpPr>
            <a:spLocks noChangeArrowheads="1"/>
          </p:cNvSpPr>
          <p:nvPr/>
        </p:nvSpPr>
        <p:spPr bwMode="auto">
          <a:xfrm>
            <a:off x="304800" y="1143000"/>
            <a:ext cx="8458200" cy="4154488"/>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Вывод следующий:</a:t>
            </a:r>
            <a:r>
              <a:rPr lang="ru-RU" sz="2400">
                <a:latin typeface="Times New Roman" pitchFamily="18" charset="0"/>
                <a:cs typeface="Times New Roman" pitchFamily="18" charset="0"/>
              </a:rPr>
              <a:t> оптимизировать и уменьшить величину налога можно за счет выбора района города, где коэффициент К2 меньше, в данном случае уменьшить количество работников и оптимизировать выплаты за них в ПФР, чтобы они были в районе 50% от расчетной суммы налога.</a:t>
            </a:r>
          </a:p>
          <a:p>
            <a:endParaRPr lang="ru-RU" sz="2400">
              <a:latin typeface="Times New Roman" pitchFamily="18" charset="0"/>
              <a:cs typeface="Times New Roman" pitchFamily="18" charset="0"/>
            </a:endParaRPr>
          </a:p>
          <a:p>
            <a:r>
              <a:rPr lang="ru-RU" sz="2400">
                <a:latin typeface="Times New Roman" pitchFamily="18" charset="0"/>
                <a:cs typeface="Times New Roman" pitchFamily="18" charset="0"/>
              </a:rPr>
              <a:t>Уменьшить налог можно только на сумму перечисленных взносов в том квартале, в котором они были проведены, а не на сумму начисленных взносов! Поэтому уплачивать взносы в ПФР предпринимателю за себя лучше равномерно в течение всего года.</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sp>
        <p:nvSpPr>
          <p:cNvPr id="46083" name="Номер слайда 6"/>
          <p:cNvSpPr>
            <a:spLocks noGrp="1"/>
          </p:cNvSpPr>
          <p:nvPr/>
        </p:nvSpPr>
        <p:spPr bwMode="auto">
          <a:xfrm>
            <a:off x="8605838" y="6597650"/>
            <a:ext cx="563562" cy="322263"/>
          </a:xfrm>
          <a:prstGeom prst="rect">
            <a:avLst/>
          </a:prstGeom>
          <a:noFill/>
          <a:ln w="9525">
            <a:noFill/>
            <a:miter lim="800000"/>
            <a:headEnd/>
            <a:tailEnd/>
          </a:ln>
        </p:spPr>
        <p:txBody>
          <a:bodyPr anchor="b"/>
          <a:lstStyle/>
          <a:p>
            <a:pPr algn="ctr"/>
            <a:endParaRPr lang="es-ES" altLang="ru-RU" sz="2000">
              <a:solidFill>
                <a:srgbClr val="FFFF99"/>
              </a:solidFill>
              <a:latin typeface="Calibri" pitchFamily="34" charset="0"/>
              <a:cs typeface="Arial" pitchFamily="34" charset="0"/>
            </a:endParaRPr>
          </a:p>
        </p:txBody>
      </p:sp>
      <p:pic>
        <p:nvPicPr>
          <p:cNvPr id="46084"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46085" name="Прямоугольник 5"/>
          <p:cNvSpPr>
            <a:spLocks noChangeArrowheads="1"/>
          </p:cNvSpPr>
          <p:nvPr/>
        </p:nvSpPr>
        <p:spPr bwMode="auto">
          <a:xfrm>
            <a:off x="0" y="304800"/>
            <a:ext cx="9144000" cy="646113"/>
          </a:xfrm>
          <a:prstGeom prst="rect">
            <a:avLst/>
          </a:prstGeom>
          <a:noFill/>
          <a:ln w="9525">
            <a:noFill/>
            <a:miter lim="800000"/>
            <a:headEnd/>
            <a:tailEnd/>
          </a:ln>
        </p:spPr>
        <p:txBody>
          <a:bodyPr>
            <a:spAutoFit/>
          </a:bodyPr>
          <a:lstStyle/>
          <a:p>
            <a:endParaRPr lang="ru-RU" b="1"/>
          </a:p>
          <a:p>
            <a:endParaRPr lang="ru-RU" b="1"/>
          </a:p>
        </p:txBody>
      </p:sp>
      <p:sp>
        <p:nvSpPr>
          <p:cNvPr id="46086" name="Прямоугольник 7"/>
          <p:cNvSpPr>
            <a:spLocks noChangeArrowheads="1"/>
          </p:cNvSpPr>
          <p:nvPr/>
        </p:nvSpPr>
        <p:spPr bwMode="auto">
          <a:xfrm>
            <a:off x="533400" y="533400"/>
            <a:ext cx="8305800" cy="923925"/>
          </a:xfrm>
          <a:prstGeom prst="rect">
            <a:avLst/>
          </a:prstGeom>
          <a:noFill/>
          <a:ln w="9525">
            <a:noFill/>
            <a:miter lim="800000"/>
            <a:headEnd/>
            <a:tailEnd/>
          </a:ln>
        </p:spPr>
        <p:txBody>
          <a:bodyPr>
            <a:spAutoFit/>
          </a:bodyPr>
          <a:lstStyle/>
          <a:p>
            <a:endParaRPr lang="ru-RU"/>
          </a:p>
          <a:p>
            <a:endParaRPr lang="ru-RU"/>
          </a:p>
          <a:p>
            <a:endParaRPr lang="ru-RU"/>
          </a:p>
        </p:txBody>
      </p:sp>
      <p:sp>
        <p:nvSpPr>
          <p:cNvPr id="46087" name="Прямоугольник 6"/>
          <p:cNvSpPr>
            <a:spLocks noChangeArrowheads="1"/>
          </p:cNvSpPr>
          <p:nvPr/>
        </p:nvSpPr>
        <p:spPr bwMode="auto">
          <a:xfrm>
            <a:off x="685800" y="0"/>
            <a:ext cx="8305800" cy="369888"/>
          </a:xfrm>
          <a:prstGeom prst="rect">
            <a:avLst/>
          </a:prstGeom>
          <a:noFill/>
          <a:ln w="9525">
            <a:noFill/>
            <a:miter lim="800000"/>
            <a:headEnd/>
            <a:tailEnd/>
          </a:ln>
        </p:spPr>
        <p:txBody>
          <a:bodyPr>
            <a:spAutoFit/>
          </a:bodyPr>
          <a:lstStyle/>
          <a:p>
            <a:endParaRPr lang="ru-RU"/>
          </a:p>
        </p:txBody>
      </p:sp>
      <p:sp>
        <p:nvSpPr>
          <p:cNvPr id="46088" name="Прямоугольник 9"/>
          <p:cNvSpPr>
            <a:spLocks noChangeArrowheads="1"/>
          </p:cNvSpPr>
          <p:nvPr/>
        </p:nvSpPr>
        <p:spPr bwMode="auto">
          <a:xfrm>
            <a:off x="685800" y="228600"/>
            <a:ext cx="8458200" cy="5632450"/>
          </a:xfrm>
          <a:prstGeom prst="rect">
            <a:avLst/>
          </a:prstGeom>
          <a:noFill/>
          <a:ln w="9525">
            <a:noFill/>
            <a:miter lim="800000"/>
            <a:headEnd/>
            <a:tailEnd/>
          </a:ln>
        </p:spPr>
        <p:txBody>
          <a:bodyPr>
            <a:spAutoFit/>
          </a:bodyPr>
          <a:lstStyle/>
          <a:p>
            <a:r>
              <a:rPr lang="ru-RU" b="1" u="sng"/>
              <a:t>Введение новых видов деятельности, для которых допускается патент, уже позволяет говорить о том, что ПСН готовят на замену ЕНВД</a:t>
            </a:r>
            <a:r>
              <a:rPr lang="ru-RU"/>
              <a:t>. Например:</a:t>
            </a:r>
          </a:p>
          <a:p>
            <a:r>
              <a:rPr lang="ru-RU"/>
              <a:t>Площадь торговых залов для розницы и общепита на ПСН по новому проекту составит до 150 квадратных метров. Однако, региональным властям оставят право устанавливать свои ограничения по площади в пределах максимума в 150 кв.м.;</a:t>
            </a:r>
          </a:p>
          <a:p>
            <a:r>
              <a:rPr lang="ru-RU"/>
              <a:t>В НК РФ добавят новые виды деятельности, подпадающей под патент:</a:t>
            </a:r>
          </a:p>
          <a:p>
            <a:r>
              <a:rPr lang="ru-RU"/>
              <a:t>- предоставление мест на автостоянках;</a:t>
            </a:r>
          </a:p>
          <a:p>
            <a:r>
              <a:rPr lang="ru-RU"/>
              <a:t>- распространение наружной рекламы;</a:t>
            </a:r>
          </a:p>
          <a:p>
            <a:r>
              <a:rPr lang="ru-RU"/>
              <a:t>- размещение рекламы на транспорте;</a:t>
            </a:r>
          </a:p>
          <a:p>
            <a:r>
              <a:rPr lang="ru-RU"/>
              <a:t>- производство мясных продуктов;</a:t>
            </a:r>
          </a:p>
          <a:p>
            <a:r>
              <a:rPr lang="ru-RU"/>
              <a:t>- услуги по уходу за домашними животными;</a:t>
            </a:r>
          </a:p>
          <a:p>
            <a:r>
              <a:rPr lang="ru-RU"/>
              <a:t>- граверные работы (кроме ювелирки);</a:t>
            </a:r>
          </a:p>
          <a:p>
            <a:r>
              <a:rPr lang="ru-RU"/>
              <a:t>- ремонт спортивного и туристического оборудования;</a:t>
            </a:r>
          </a:p>
          <a:p>
            <a:r>
              <a:rPr lang="ru-RU"/>
              <a:t>- изготовление визиток;</a:t>
            </a:r>
          </a:p>
          <a:p>
            <a:r>
              <a:rPr lang="ru-RU"/>
              <a:t>- сдача в аренду объектов, не принадлежащих сдающему на праве собственности;</a:t>
            </a:r>
          </a:p>
          <a:p>
            <a:r>
              <a:rPr lang="ru-RU"/>
              <a:t>- помывка транспортных средств;</a:t>
            </a:r>
          </a:p>
          <a:p>
            <a:r>
              <a:rPr lang="ru-RU"/>
              <a:t>- и некоторые другие.</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Прямоугольник 3"/>
          <p:cNvSpPr>
            <a:spLocks noChangeArrowheads="1"/>
          </p:cNvSpPr>
          <p:nvPr/>
        </p:nvSpPr>
        <p:spPr bwMode="auto">
          <a:xfrm>
            <a:off x="152400" y="762000"/>
            <a:ext cx="8991600" cy="5386388"/>
          </a:xfrm>
          <a:prstGeom prst="rect">
            <a:avLst/>
          </a:prstGeom>
          <a:noFill/>
          <a:ln w="9525">
            <a:noFill/>
            <a:miter lim="800000"/>
            <a:headEnd/>
            <a:tailEnd/>
          </a:ln>
        </p:spPr>
        <p:txBody>
          <a:bodyPr>
            <a:spAutoFit/>
          </a:bodyPr>
          <a:lstStyle/>
          <a:p>
            <a:r>
              <a:rPr lang="ru-RU" sz="2400">
                <a:latin typeface="Times New Roman" pitchFamily="18" charset="0"/>
                <a:cs typeface="Times New Roman" pitchFamily="18" charset="0"/>
              </a:rPr>
              <a:t>ИП с работниками смогут уменьшать стоимость патента не более, чем на 50%, а ИП без работников – без такого ограничения, в ноль, если это позволяет сумма уплаченных за себя взносов. </a:t>
            </a:r>
          </a:p>
          <a:p>
            <a:r>
              <a:rPr lang="ru-RU" sz="2400">
                <a:latin typeface="Times New Roman" pitchFamily="18" charset="0"/>
                <a:cs typeface="Times New Roman" pitchFamily="18" charset="0"/>
              </a:rPr>
              <a:t>Учесть взносы можно будет в сумме, уплаченной в налоговом периоде ( в периоде действия патента).</a:t>
            </a:r>
          </a:p>
          <a:p>
            <a:r>
              <a:rPr lang="ru-RU" sz="2400" b="1">
                <a:latin typeface="Times New Roman" pitchFamily="18" charset="0"/>
                <a:cs typeface="Times New Roman" pitchFamily="18" charset="0"/>
              </a:rPr>
              <a:t>И это тоже сильно напоминает пока еще действующий ЕНВД.</a:t>
            </a:r>
          </a:p>
          <a:p>
            <a:r>
              <a:rPr lang="ru-RU" sz="2400" b="1">
                <a:latin typeface="Times New Roman" pitchFamily="18" charset="0"/>
                <a:cs typeface="Times New Roman" pitchFamily="18" charset="0"/>
              </a:rPr>
              <a:t> </a:t>
            </a:r>
            <a:r>
              <a:rPr lang="ru-RU" sz="2400">
                <a:latin typeface="Times New Roman" pitchFamily="18" charset="0"/>
                <a:cs typeface="Times New Roman" pitchFamily="18" charset="0"/>
              </a:rPr>
              <a:t>Но за одним исключением. Дело в том, что механизм расчетов с бюджетом по уменьшению стоимости патента на сумму страховых взносов предусмотрен двухшаговый.</a:t>
            </a:r>
          </a:p>
          <a:p>
            <a:r>
              <a:rPr lang="ru-RU" sz="2400">
                <a:latin typeface="Times New Roman" pitchFamily="18" charset="0"/>
                <a:cs typeface="Times New Roman" pitchFamily="18" charset="0"/>
              </a:rPr>
              <a:t> </a:t>
            </a:r>
            <a:r>
              <a:rPr lang="ru-RU" sz="2400" u="sng">
                <a:latin typeface="Times New Roman" pitchFamily="18" charset="0"/>
                <a:cs typeface="Times New Roman" pitchFamily="18" charset="0"/>
              </a:rPr>
              <a:t>Сначала придется оплатить стоимость патента (и взносы за период), а только потом, по отдельному заявлению, можно будет вернуть или зачесть покрываемую уплаченными взносами сумму.</a:t>
            </a:r>
          </a:p>
          <a:p>
            <a:endParaRPr lang="ru-RU" sz="2400">
              <a:latin typeface="Times New Roman" pitchFamily="18" charset="0"/>
              <a:cs typeface="Times New Roman" pitchFamily="18" charset="0"/>
            </a:endParaRPr>
          </a:p>
          <a:p>
            <a:r>
              <a:rPr lang="ru-RU" sz="1600">
                <a:latin typeface="Times New Roman" pitchFamily="18" charset="0"/>
                <a:cs typeface="Times New Roman" pitchFamily="18" charset="0"/>
              </a:rPr>
              <a:t>То есть по новой схеме у каждого плательщика ПСН будет «висеть» предоплата в бюджет, чего нет в настоящее время на ЕНВД.</a:t>
            </a:r>
          </a:p>
        </p:txBody>
      </p:sp>
      <p:pic>
        <p:nvPicPr>
          <p:cNvPr id="47107"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pic>
        <p:nvPicPr>
          <p:cNvPr id="47108"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pic>
        <p:nvPicPr>
          <p:cNvPr id="48131"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48132" name="Прямоугольник 6"/>
          <p:cNvSpPr>
            <a:spLocks noChangeArrowheads="1"/>
          </p:cNvSpPr>
          <p:nvPr/>
        </p:nvSpPr>
        <p:spPr bwMode="auto">
          <a:xfrm>
            <a:off x="228600" y="1444625"/>
            <a:ext cx="8610600" cy="5170488"/>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Ограничения для ПСН</a:t>
            </a:r>
          </a:p>
          <a:p>
            <a:endParaRPr lang="ru-RU" sz="2400" b="1">
              <a:latin typeface="Times New Roman" pitchFamily="18" charset="0"/>
              <a:cs typeface="Times New Roman" pitchFamily="18" charset="0"/>
            </a:endParaRPr>
          </a:p>
          <a:p>
            <a:r>
              <a:rPr lang="ru-RU" sz="2400">
                <a:latin typeface="Times New Roman" pitchFamily="18" charset="0"/>
                <a:cs typeface="Times New Roman" pitchFamily="18" charset="0"/>
              </a:rPr>
              <a:t>Для работы на патенте у ИП есть несколько требований и ограничений. Условно их можно разделить на общие и частные. </a:t>
            </a:r>
          </a:p>
          <a:p>
            <a:r>
              <a:rPr lang="ru-RU" sz="2400">
                <a:latin typeface="Times New Roman" pitchFamily="18" charset="0"/>
                <a:cs typeface="Times New Roman" pitchFamily="18" charset="0"/>
              </a:rPr>
              <a:t>Общим должны следовать все предприниматели на патенте, частным - в отдельных видах деятельности.</a:t>
            </a:r>
          </a:p>
          <a:p>
            <a:r>
              <a:rPr lang="ru-RU" sz="2400">
                <a:latin typeface="Times New Roman" pitchFamily="18" charset="0"/>
                <a:cs typeface="Times New Roman" pitchFamily="18" charset="0"/>
              </a:rPr>
              <a:t>Общие требования:</a:t>
            </a:r>
          </a:p>
          <a:p>
            <a:r>
              <a:rPr lang="ru-RU" sz="2400">
                <a:latin typeface="Times New Roman" pitchFamily="18" charset="0"/>
                <a:cs typeface="Times New Roman" pitchFamily="18" charset="0"/>
              </a:rPr>
              <a:t>Годовой доход ИП не превышает 60 млн. рублей. Если у ИП несколько патентов, считают общую выручку.</a:t>
            </a:r>
          </a:p>
          <a:p>
            <a:r>
              <a:rPr lang="ru-RU" sz="2400">
                <a:latin typeface="Times New Roman" pitchFamily="18" charset="0"/>
                <a:cs typeface="Times New Roman" pitchFamily="18" charset="0"/>
              </a:rPr>
              <a:t>До 15 сотрудников - в штате или по гражданско-правовым договорам.</a:t>
            </a:r>
          </a:p>
          <a:p>
            <a:r>
              <a:rPr lang="ru-RU" sz="2400">
                <a:latin typeface="Times New Roman" pitchFamily="18" charset="0"/>
                <a:cs typeface="Times New Roman" pitchFamily="18" charset="0"/>
              </a:rPr>
              <a:t>Стоимость патента зависит от вида деятельности и региона.</a:t>
            </a:r>
          </a:p>
          <a:p>
            <a:endParaRPr lang="ru-R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pic>
        <p:nvPicPr>
          <p:cNvPr id="49155"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49156" name="Прямоугольник 6"/>
          <p:cNvSpPr>
            <a:spLocks noChangeArrowheads="1"/>
          </p:cNvSpPr>
          <p:nvPr/>
        </p:nvSpPr>
        <p:spPr bwMode="auto">
          <a:xfrm>
            <a:off x="228600" y="1444625"/>
            <a:ext cx="8229600" cy="1476375"/>
          </a:xfrm>
          <a:prstGeom prst="rect">
            <a:avLst/>
          </a:prstGeom>
          <a:noFill/>
          <a:ln w="9525">
            <a:noFill/>
            <a:miter lim="800000"/>
            <a:headEnd/>
            <a:tailEnd/>
          </a:ln>
        </p:spPr>
        <p:txBody>
          <a:bodyPr>
            <a:spAutoFit/>
          </a:bodyPr>
          <a:lstStyle/>
          <a:p>
            <a:endParaRPr lang="ru-RU" b="1"/>
          </a:p>
          <a:p>
            <a:endParaRPr lang="ru-RU"/>
          </a:p>
          <a:p>
            <a:endParaRPr lang="ru-RU" b="1"/>
          </a:p>
          <a:p>
            <a:endParaRPr lang="ru-RU"/>
          </a:p>
          <a:p>
            <a:endParaRPr lang="ru-RU"/>
          </a:p>
        </p:txBody>
      </p:sp>
      <p:sp>
        <p:nvSpPr>
          <p:cNvPr id="49157" name="Прямоугольник 7"/>
          <p:cNvSpPr>
            <a:spLocks noChangeArrowheads="1"/>
          </p:cNvSpPr>
          <p:nvPr/>
        </p:nvSpPr>
        <p:spPr bwMode="auto">
          <a:xfrm>
            <a:off x="762000" y="336550"/>
            <a:ext cx="8382000" cy="5538788"/>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Учет и отчетность на ПСН</a:t>
            </a:r>
          </a:p>
          <a:p>
            <a:r>
              <a:rPr lang="ru-RU" sz="2400">
                <a:latin typeface="Times New Roman" pitchFamily="18" charset="0"/>
                <a:cs typeface="Times New Roman" pitchFamily="18" charset="0"/>
              </a:rPr>
              <a:t>По закону ИП не обязаны вести бухгалтерский учет. Они должны только заполнять книгу учета доходов.</a:t>
            </a:r>
          </a:p>
          <a:p>
            <a:endParaRPr lang="ru-RU" sz="2400">
              <a:latin typeface="Times New Roman" pitchFamily="18" charset="0"/>
              <a:cs typeface="Times New Roman" pitchFamily="18" charset="0"/>
            </a:endParaRPr>
          </a:p>
          <a:p>
            <a:r>
              <a:rPr lang="ru-RU" sz="2400" b="1">
                <a:latin typeface="Times New Roman" pitchFamily="18" charset="0"/>
                <a:cs typeface="Times New Roman" pitchFamily="18" charset="0"/>
              </a:rPr>
              <a:t>Книгу нужно вести по двум причинам:</a:t>
            </a:r>
          </a:p>
          <a:p>
            <a:r>
              <a:rPr lang="ru-RU" sz="2400">
                <a:latin typeface="Times New Roman" pitchFamily="18" charset="0"/>
                <a:cs typeface="Times New Roman" pitchFamily="18" charset="0"/>
              </a:rPr>
              <a:t>По ней могут проверить, не превысил ли предприниматель лимит по доходам.</a:t>
            </a:r>
          </a:p>
          <a:p>
            <a:r>
              <a:rPr lang="ru-RU" sz="2400">
                <a:latin typeface="Times New Roman" pitchFamily="18" charset="0"/>
                <a:cs typeface="Times New Roman" pitchFamily="18" charset="0"/>
              </a:rPr>
              <a:t>При утере права на патент показатели доходов из книги используют для перерасчета налогов по другой системе налогообложения.</a:t>
            </a:r>
          </a:p>
          <a:p>
            <a:r>
              <a:rPr lang="ru-RU" sz="2400">
                <a:latin typeface="Times New Roman" pitchFamily="18" charset="0"/>
                <a:cs typeface="Times New Roman" pitchFamily="18" charset="0"/>
              </a:rPr>
              <a:t>Отчитываться перед налоговой и </a:t>
            </a:r>
            <a:r>
              <a:rPr lang="ru-RU" sz="2400" b="1">
                <a:latin typeface="Times New Roman" pitchFamily="18" charset="0"/>
                <a:cs typeface="Times New Roman" pitchFamily="18" charset="0"/>
              </a:rPr>
              <a:t>сдавать декларацию на патенте не нужно.</a:t>
            </a:r>
          </a:p>
          <a:p>
            <a:r>
              <a:rPr lang="ru-RU" sz="2400">
                <a:latin typeface="Times New Roman" pitchFamily="18" charset="0"/>
                <a:cs typeface="Times New Roman" pitchFamily="18" charset="0"/>
              </a:rPr>
              <a:t>Если у ИП есть штатные сотрудники, ему нужно сдавать отчетность за работников.</a:t>
            </a:r>
          </a:p>
          <a:p>
            <a:endParaRPr lang="ru-RU"/>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pic>
        <p:nvPicPr>
          <p:cNvPr id="50179"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50180" name="Прямоугольник 6"/>
          <p:cNvSpPr>
            <a:spLocks noChangeArrowheads="1"/>
          </p:cNvSpPr>
          <p:nvPr/>
        </p:nvSpPr>
        <p:spPr bwMode="auto">
          <a:xfrm>
            <a:off x="228600" y="1444625"/>
            <a:ext cx="8229600" cy="1476375"/>
          </a:xfrm>
          <a:prstGeom prst="rect">
            <a:avLst/>
          </a:prstGeom>
          <a:noFill/>
          <a:ln w="9525">
            <a:noFill/>
            <a:miter lim="800000"/>
            <a:headEnd/>
            <a:tailEnd/>
          </a:ln>
        </p:spPr>
        <p:txBody>
          <a:bodyPr>
            <a:spAutoFit/>
          </a:bodyPr>
          <a:lstStyle/>
          <a:p>
            <a:endParaRPr lang="ru-RU" b="1"/>
          </a:p>
          <a:p>
            <a:endParaRPr lang="ru-RU"/>
          </a:p>
          <a:p>
            <a:endParaRPr lang="ru-RU" b="1"/>
          </a:p>
          <a:p>
            <a:endParaRPr lang="ru-RU"/>
          </a:p>
          <a:p>
            <a:endParaRPr lang="ru-RU"/>
          </a:p>
        </p:txBody>
      </p:sp>
      <p:sp>
        <p:nvSpPr>
          <p:cNvPr id="50181" name="Прямоугольник 8"/>
          <p:cNvSpPr>
            <a:spLocks noChangeArrowheads="1"/>
          </p:cNvSpPr>
          <p:nvPr/>
        </p:nvSpPr>
        <p:spPr bwMode="auto">
          <a:xfrm>
            <a:off x="609600" y="228600"/>
            <a:ext cx="8153400" cy="5262563"/>
          </a:xfrm>
          <a:prstGeom prst="rect">
            <a:avLst/>
          </a:prstGeom>
          <a:noFill/>
          <a:ln w="9525">
            <a:noFill/>
            <a:miter lim="800000"/>
            <a:headEnd/>
            <a:tailEnd/>
          </a:ln>
        </p:spPr>
        <p:txBody>
          <a:bodyPr>
            <a:spAutoFit/>
          </a:bodyPr>
          <a:lstStyle/>
          <a:p>
            <a:r>
              <a:rPr lang="ru-RU" sz="2800" b="1">
                <a:latin typeface="Times New Roman" pitchFamily="18" charset="0"/>
                <a:cs typeface="Times New Roman" pitchFamily="18" charset="0"/>
              </a:rPr>
              <a:t>Пример </a:t>
            </a:r>
          </a:p>
          <a:p>
            <a:r>
              <a:rPr lang="ru-RU" sz="2800">
                <a:latin typeface="Times New Roman" pitchFamily="18" charset="0"/>
                <a:cs typeface="Times New Roman" pitchFamily="18" charset="0"/>
              </a:rPr>
              <a:t>Объект налогообложения 1 августа 2020 года ИП Петров И.А. получил в ИФНС по г. Москве патент на осуществление предпринимательской деятельности по ремонту и пошиву обуви. </a:t>
            </a:r>
          </a:p>
          <a:p>
            <a:r>
              <a:rPr lang="ru-RU" sz="2800">
                <a:latin typeface="Times New Roman" pitchFamily="18" charset="0"/>
                <a:cs typeface="Times New Roman" pitchFamily="18" charset="0"/>
              </a:rPr>
              <a:t>Срок действия патента – 5 месяцев. </a:t>
            </a:r>
          </a:p>
          <a:p>
            <a:r>
              <a:rPr lang="ru-RU" sz="2800">
                <a:latin typeface="Times New Roman" pitchFamily="18" charset="0"/>
                <a:cs typeface="Times New Roman" pitchFamily="18" charset="0"/>
              </a:rPr>
              <a:t>Расчет стоимости патента </a:t>
            </a:r>
          </a:p>
          <a:p>
            <a:r>
              <a:rPr lang="ru-RU" sz="2800">
                <a:latin typeface="Times New Roman" pitchFamily="18" charset="0"/>
                <a:cs typeface="Times New Roman" pitchFamily="18" charset="0"/>
              </a:rPr>
              <a:t>Налоговая база по ремонту и пошиву обуви в Москве составляет 660 000 рублей. </a:t>
            </a:r>
          </a:p>
          <a:p>
            <a:r>
              <a:rPr lang="ru-RU" sz="2800">
                <a:latin typeface="Times New Roman" pitchFamily="18" charset="0"/>
                <a:cs typeface="Times New Roman" pitchFamily="18" charset="0"/>
              </a:rPr>
              <a:t>За полученный патент Петрову И.А. необходимо будет заплатить: </a:t>
            </a:r>
          </a:p>
          <a:p>
            <a:r>
              <a:rPr lang="ru-RU" sz="2800">
                <a:latin typeface="Times New Roman" pitchFamily="18" charset="0"/>
                <a:cs typeface="Times New Roman" pitchFamily="18" charset="0"/>
              </a:rPr>
              <a:t>16 500 руб. (660 000 руб. x 6% x (5 мес. / 12 мес.).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Прямоугольник 3"/>
          <p:cNvSpPr>
            <a:spLocks noChangeArrowheads="1"/>
          </p:cNvSpPr>
          <p:nvPr/>
        </p:nvSpPr>
        <p:spPr bwMode="auto">
          <a:xfrm>
            <a:off x="304800" y="1444625"/>
            <a:ext cx="8534400" cy="4708525"/>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Оплата патента (срок оплаты в 2020 году)</a:t>
            </a:r>
          </a:p>
          <a:p>
            <a:r>
              <a:rPr lang="ru-RU" sz="2800">
                <a:latin typeface="Times New Roman" pitchFamily="18" charset="0"/>
                <a:cs typeface="Times New Roman" pitchFamily="18" charset="0"/>
              </a:rPr>
              <a:t>Если патент был получен </a:t>
            </a:r>
            <a:r>
              <a:rPr lang="ru-RU" sz="2800" b="1">
                <a:latin typeface="Times New Roman" pitchFamily="18" charset="0"/>
                <a:cs typeface="Times New Roman" pitchFamily="18" charset="0"/>
              </a:rPr>
              <a:t>на срок меньше 6 месяцев</a:t>
            </a:r>
            <a:r>
              <a:rPr lang="ru-RU" sz="2800">
                <a:latin typeface="Times New Roman" pitchFamily="18" charset="0"/>
                <a:cs typeface="Times New Roman" pitchFamily="18" charset="0"/>
              </a:rPr>
              <a:t>, тогда его необходимо оплатить в размере полной суммы, в срок не позднее даты окончания действия патента. </a:t>
            </a:r>
          </a:p>
          <a:p>
            <a:r>
              <a:rPr lang="ru-RU" sz="2800">
                <a:latin typeface="Times New Roman" pitchFamily="18" charset="0"/>
                <a:cs typeface="Times New Roman" pitchFamily="18" charset="0"/>
              </a:rPr>
              <a:t>Если патент был получен </a:t>
            </a:r>
            <a:r>
              <a:rPr lang="ru-RU" sz="2800" b="1">
                <a:latin typeface="Times New Roman" pitchFamily="18" charset="0"/>
                <a:cs typeface="Times New Roman" pitchFamily="18" charset="0"/>
              </a:rPr>
              <a:t>на срок от 6 до 12 месяцев</a:t>
            </a:r>
            <a:r>
              <a:rPr lang="ru-RU" sz="2800">
                <a:latin typeface="Times New Roman" pitchFamily="18" charset="0"/>
                <a:cs typeface="Times New Roman" pitchFamily="18" charset="0"/>
              </a:rPr>
              <a:t>, тогда 1/3 суммы необходимо оплатить в течение 90 календарных дней после даты начала действия патента, а 2/3 суммы не позднее даты окончания действия патента. </a:t>
            </a:r>
          </a:p>
          <a:p>
            <a:endParaRPr lang="ru-RU" sz="2400">
              <a:latin typeface="Times New Roman" pitchFamily="18" charset="0"/>
              <a:cs typeface="Times New Roman" pitchFamily="18" charset="0"/>
            </a:endParaRPr>
          </a:p>
        </p:txBody>
      </p:sp>
      <p:pic>
        <p:nvPicPr>
          <p:cNvPr id="51203"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pic>
        <p:nvPicPr>
          <p:cNvPr id="51204"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Прямоугольник 3"/>
          <p:cNvSpPr>
            <a:spLocks noChangeArrowheads="1"/>
          </p:cNvSpPr>
          <p:nvPr/>
        </p:nvSpPr>
        <p:spPr bwMode="auto">
          <a:xfrm>
            <a:off x="228600" y="1371600"/>
            <a:ext cx="8915400" cy="4524375"/>
          </a:xfrm>
          <a:prstGeom prst="rect">
            <a:avLst/>
          </a:prstGeom>
          <a:noFill/>
          <a:ln w="9525">
            <a:noFill/>
            <a:miter lim="800000"/>
            <a:headEnd/>
            <a:tailEnd/>
          </a:ln>
        </p:spPr>
        <p:txBody>
          <a:bodyPr>
            <a:spAutoFit/>
          </a:bodyPr>
          <a:lstStyle/>
          <a:p>
            <a:pPr algn="ctr"/>
            <a:r>
              <a:rPr lang="ru-RU" sz="2400" b="1">
                <a:latin typeface="Times New Roman" pitchFamily="18" charset="0"/>
                <a:cs typeface="Times New Roman" pitchFamily="18" charset="0"/>
              </a:rPr>
              <a:t>Плюсы и минусы ПСН</a:t>
            </a:r>
          </a:p>
          <a:p>
            <a:pPr algn="ctr"/>
            <a:endParaRPr lang="ru-RU" sz="2400" b="1">
              <a:latin typeface="Times New Roman" pitchFamily="18" charset="0"/>
              <a:cs typeface="Times New Roman" pitchFamily="18" charset="0"/>
            </a:endParaRPr>
          </a:p>
          <a:p>
            <a:r>
              <a:rPr lang="ru-RU" sz="2400">
                <a:latin typeface="Times New Roman" pitchFamily="18" charset="0"/>
                <a:cs typeface="Times New Roman" pitchFamily="18" charset="0"/>
              </a:rPr>
              <a:t>Главное преимущество работы на патенте: </a:t>
            </a:r>
          </a:p>
          <a:p>
            <a:r>
              <a:rPr lang="ru-RU" sz="2400">
                <a:latin typeface="Times New Roman" pitchFamily="18" charset="0"/>
                <a:cs typeface="Times New Roman" pitchFamily="18" charset="0"/>
              </a:rPr>
              <a:t>стоимость патента не зависит от фактического дохода. </a:t>
            </a:r>
          </a:p>
          <a:p>
            <a:r>
              <a:rPr lang="ru-RU" sz="2400">
                <a:latin typeface="Times New Roman" pitchFamily="18" charset="0"/>
                <a:cs typeface="Times New Roman" pitchFamily="18" charset="0"/>
              </a:rPr>
              <a:t>Другие плюсы:</a:t>
            </a:r>
          </a:p>
          <a:p>
            <a:r>
              <a:rPr lang="ru-RU" sz="2400">
                <a:latin typeface="Times New Roman" pitchFamily="18" charset="0"/>
                <a:cs typeface="Times New Roman" pitchFamily="18" charset="0"/>
              </a:rPr>
              <a:t>- Освобождение от некоторых налогов.</a:t>
            </a:r>
          </a:p>
          <a:p>
            <a:r>
              <a:rPr lang="ru-RU" sz="2400">
                <a:latin typeface="Times New Roman" pitchFamily="18" charset="0"/>
                <a:cs typeface="Times New Roman" pitchFamily="18" charset="0"/>
              </a:rPr>
              <a:t>- Можно совмещать с ЕНВД или УСН.</a:t>
            </a:r>
          </a:p>
          <a:p>
            <a:r>
              <a:rPr lang="ru-RU" sz="2400">
                <a:latin typeface="Times New Roman" pitchFamily="18" charset="0"/>
                <a:cs typeface="Times New Roman" pitchFamily="18" charset="0"/>
              </a:rPr>
              <a:t>- Возможность выбрать срок действия патента от 1 до 12 месяцев.</a:t>
            </a:r>
          </a:p>
          <a:p>
            <a:r>
              <a:rPr lang="ru-RU" sz="2400">
                <a:latin typeface="Times New Roman" pitchFamily="18" charset="0"/>
                <a:cs typeface="Times New Roman" pitchFamily="18" charset="0"/>
              </a:rPr>
              <a:t>- Возможность приобрести сразу несколько патентов, например на разные виды деятельности или в разных регионах.</a:t>
            </a:r>
          </a:p>
          <a:p>
            <a:r>
              <a:rPr lang="ru-RU" sz="2400">
                <a:latin typeface="Times New Roman" pitchFamily="18" charset="0"/>
                <a:cs typeface="Times New Roman" pitchFamily="18" charset="0"/>
              </a:rPr>
              <a:t>- Простой налоговый учет: нужно только вести книгу доходов, а декларация не нужна вовсе.</a:t>
            </a:r>
          </a:p>
        </p:txBody>
      </p:sp>
      <p:pic>
        <p:nvPicPr>
          <p:cNvPr id="52227"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2" cstate="print"/>
          <a:srcRect/>
          <a:stretch>
            <a:fillRect/>
          </a:stretch>
        </p:blipFill>
        <p:spPr bwMode="auto">
          <a:xfrm>
            <a:off x="0" y="0"/>
            <a:ext cx="903288" cy="862013"/>
          </a:xfrm>
          <a:prstGeom prst="rect">
            <a:avLst/>
          </a:prstGeom>
          <a:noFill/>
          <a:ln w="9525">
            <a:noFill/>
            <a:miter lim="800000"/>
            <a:headEnd/>
            <a:tailEnd/>
          </a:ln>
        </p:spPr>
      </p:pic>
      <p:pic>
        <p:nvPicPr>
          <p:cNvPr id="52228" name="Picture 4"/>
          <p:cNvPicPr>
            <a:picLocks noChangeAspect="1" noChangeArrowheads="1"/>
          </p:cNvPicPr>
          <p:nvPr/>
        </p:nvPicPr>
        <p:blipFill>
          <a:blip r:embed="rId3" cstate="print"/>
          <a:srcRect/>
          <a:stretch>
            <a:fillRect/>
          </a:stretch>
        </p:blipFill>
        <p:spPr bwMode="auto">
          <a:xfrm>
            <a:off x="0" y="6213475"/>
            <a:ext cx="9144000" cy="644525"/>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p:cNvPicPr>
            <a:picLocks noChangeAspect="1" noChangeArrowheads="1"/>
          </p:cNvPicPr>
          <p:nvPr/>
        </p:nvPicPr>
        <p:blipFill>
          <a:blip r:embed="rId2" cstate="print"/>
          <a:srcRect/>
          <a:stretch>
            <a:fillRect/>
          </a:stretch>
        </p:blipFill>
        <p:spPr bwMode="auto">
          <a:xfrm>
            <a:off x="0" y="6213475"/>
            <a:ext cx="9144000" cy="644525"/>
          </a:xfrm>
          <a:prstGeom prst="rect">
            <a:avLst/>
          </a:prstGeom>
          <a:noFill/>
          <a:ln w="9525">
            <a:noFill/>
            <a:miter lim="800000"/>
            <a:headEnd/>
            <a:tailEnd/>
          </a:ln>
        </p:spPr>
      </p:pic>
      <p:pic>
        <p:nvPicPr>
          <p:cNvPr id="53251" name="Picture 5" descr="X:\Управление по воспитательной и социальной работе\Пастухова И.Ю\символика 2014\_Белгородский ГАУ.png"/>
          <p:cNvPicPr>
            <a:picLocks noChangeAspect="1" noChangeArrowheads="1"/>
          </p:cNvPicPr>
          <p:nvPr/>
        </p:nvPicPr>
        <p:blipFill>
          <a:blip r:embed="rId3" cstate="print"/>
          <a:srcRect/>
          <a:stretch>
            <a:fillRect/>
          </a:stretch>
        </p:blipFill>
        <p:spPr bwMode="auto">
          <a:xfrm>
            <a:off x="0" y="0"/>
            <a:ext cx="903288" cy="862013"/>
          </a:xfrm>
          <a:prstGeom prst="rect">
            <a:avLst/>
          </a:prstGeom>
          <a:noFill/>
          <a:ln w="9525">
            <a:noFill/>
            <a:miter lim="800000"/>
            <a:headEnd/>
            <a:tailEnd/>
          </a:ln>
        </p:spPr>
      </p:pic>
      <p:sp>
        <p:nvSpPr>
          <p:cNvPr id="7" name="Прямоугольник 6"/>
          <p:cNvSpPr/>
          <p:nvPr/>
        </p:nvSpPr>
        <p:spPr>
          <a:xfrm>
            <a:off x="304800" y="685800"/>
            <a:ext cx="8839200" cy="4894263"/>
          </a:xfrm>
          <a:prstGeom prst="rect">
            <a:avLst/>
          </a:prstGeom>
        </p:spPr>
        <p:txBody>
          <a:bodyPr>
            <a:spAutoFit/>
          </a:bodyPr>
          <a:lstStyle/>
          <a:p>
            <a:pPr algn="ctr">
              <a:defRPr/>
            </a:pPr>
            <a:r>
              <a:rPr lang="ru-RU" sz="2400" b="1" dirty="0">
                <a:latin typeface="Times New Roman" pitchFamily="18" charset="0"/>
                <a:cs typeface="Times New Roman" pitchFamily="18" charset="0"/>
              </a:rPr>
              <a:t>Среди минусов </a:t>
            </a:r>
            <a:r>
              <a:rPr lang="ru-RU" sz="2400" b="1" dirty="0" err="1">
                <a:latin typeface="Times New Roman" pitchFamily="18" charset="0"/>
                <a:cs typeface="Times New Roman" pitchFamily="18" charset="0"/>
              </a:rPr>
              <a:t>спецрежима</a:t>
            </a:r>
            <a:r>
              <a:rPr lang="ru-RU" sz="2400" b="1" dirty="0">
                <a:latin typeface="Times New Roman" pitchFamily="18" charset="0"/>
                <a:cs typeface="Times New Roman" pitchFamily="18" charset="0"/>
              </a:rPr>
              <a:t>:</a:t>
            </a:r>
          </a:p>
          <a:p>
            <a:pPr>
              <a:defRPr/>
            </a:pPr>
            <a:endParaRPr lang="ru-RU" sz="2400" b="1" dirty="0">
              <a:latin typeface="Times New Roman" pitchFamily="18" charset="0"/>
              <a:cs typeface="Times New Roman" pitchFamily="18" charset="0"/>
            </a:endParaRPr>
          </a:p>
          <a:p>
            <a:pPr marL="457200" indent="-457200">
              <a:buFontTx/>
              <a:buAutoNum type="arabicPeriod"/>
              <a:defRPr/>
            </a:pPr>
            <a:r>
              <a:rPr lang="ru-RU" sz="2400" dirty="0">
                <a:latin typeface="Times New Roman" pitchFamily="18" charset="0"/>
                <a:cs typeface="Times New Roman" pitchFamily="18" charset="0"/>
              </a:rPr>
              <a:t>Если ИП зарабатывает меньше предполагаемого государством дохода, </a:t>
            </a:r>
            <a:r>
              <a:rPr lang="ru-RU" sz="2400" dirty="0" err="1">
                <a:latin typeface="Times New Roman" pitchFamily="18" charset="0"/>
                <a:cs typeface="Times New Roman" pitchFamily="18" charset="0"/>
              </a:rPr>
              <a:t>спецрежим</a:t>
            </a:r>
            <a:r>
              <a:rPr lang="ru-RU" sz="2400" dirty="0">
                <a:latin typeface="Times New Roman" pitchFamily="18" charset="0"/>
                <a:cs typeface="Times New Roman" pitchFamily="18" charset="0"/>
              </a:rPr>
              <a:t> становится невыгоден. Заплатить все равно придется всю сумму патента.</a:t>
            </a:r>
          </a:p>
          <a:p>
            <a:pPr marL="457200" indent="-457200">
              <a:defRPr/>
            </a:pPr>
            <a:endParaRPr lang="ru-RU" sz="2400" dirty="0">
              <a:latin typeface="Times New Roman" pitchFamily="18" charset="0"/>
              <a:cs typeface="Times New Roman" pitchFamily="18" charset="0"/>
            </a:endParaRPr>
          </a:p>
          <a:p>
            <a:pPr>
              <a:defRPr/>
            </a:pPr>
            <a:r>
              <a:rPr lang="ru-RU" sz="2400" dirty="0">
                <a:latin typeface="Times New Roman" pitchFamily="18" charset="0"/>
                <a:cs typeface="Times New Roman" pitchFamily="18" charset="0"/>
              </a:rPr>
              <a:t>2. Если потенциальный доход ИП за год больше 300 000 Р, то он должен оплатить дополнительный 1% взносов на пенсионное страхование от суммы, которая выше установленного лимита.</a:t>
            </a:r>
          </a:p>
          <a:p>
            <a:pPr>
              <a:defRPr/>
            </a:pPr>
            <a:endParaRPr lang="ru-RU" sz="2400" dirty="0">
              <a:latin typeface="Times New Roman" pitchFamily="18" charset="0"/>
              <a:cs typeface="Times New Roman" pitchFamily="18" charset="0"/>
            </a:endParaRPr>
          </a:p>
          <a:p>
            <a:pPr>
              <a:defRPr/>
            </a:pPr>
            <a:r>
              <a:rPr lang="ru-RU" sz="2400" dirty="0">
                <a:latin typeface="Times New Roman" pitchFamily="18" charset="0"/>
                <a:cs typeface="Times New Roman" pitchFamily="18" charset="0"/>
              </a:rPr>
              <a:t>3. Стоимость патента нельзя уменьшить за счет страховых взносов за себя и работников.</a:t>
            </a:r>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364</TotalTime>
  <Words>2468</Words>
  <Application>Microsoft Office PowerPoint</Application>
  <PresentationFormat>Экран (4:3)</PresentationFormat>
  <Paragraphs>525</Paragraphs>
  <Slides>52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52</vt:i4>
      </vt:variant>
    </vt:vector>
  </HeadingPairs>
  <TitlesOfParts>
    <vt:vector size="53" baseType="lpstr">
      <vt:lpstr>Оформление по умолчанию</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Мартынова Ксения Александровна</dc:creator>
  <cp:lastModifiedBy>Sergey</cp:lastModifiedBy>
  <cp:revision>49</cp:revision>
  <cp:lastPrinted>1601-01-01T00:00:00Z</cp:lastPrinted>
  <dcterms:created xsi:type="dcterms:W3CDTF">1601-01-01T00:00:00Z</dcterms:created>
  <dcterms:modified xsi:type="dcterms:W3CDTF">2021-01-10T08:19:05Z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