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sldIdLst>
    <p:sldId id="256" r:id="rId2"/>
    <p:sldId id="272" r:id="rId3"/>
    <p:sldId id="273" r:id="rId4"/>
    <p:sldId id="274" r:id="rId5"/>
    <p:sldId id="275" r:id="rId6"/>
    <p:sldId id="276" r:id="rId7"/>
    <p:sldId id="277" r:id="rId8"/>
    <p:sldId id="278" r:id="rId9"/>
    <p:sldId id="279" r:id="rId10"/>
    <p:sldId id="280" r:id="rId11"/>
    <p:sldId id="282" r:id="rId12"/>
    <p:sldId id="283" r:id="rId13"/>
    <p:sldId id="284" r:id="rId14"/>
    <p:sldId id="285" r:id="rId15"/>
    <p:sldId id="286" r:id="rId16"/>
    <p:sldId id="287" r:id="rId17"/>
    <p:sldId id="288" r:id="rId18"/>
    <p:sldId id="289" r:id="rId19"/>
    <p:sldId id="281" r:id="rId20"/>
    <p:sldId id="290" r:id="rId21"/>
  </p:sldIdLst>
  <p:sldSz cx="9144000" cy="6858000" type="screen4x3"/>
  <p:notesSz cx="6858000" cy="9144000"/>
  <p:defaultTextStyle>
    <a:defPPr>
      <a:defRPr lang="ru-RU"/>
    </a:defPPr>
    <a:lvl1pPr algn="l" rtl="0" fontAlgn="base">
      <a:spcBef>
        <a:spcPct val="0"/>
      </a:spcBef>
      <a:spcAft>
        <a:spcPct val="0"/>
      </a:spcAft>
      <a:defRPr sz="3600" kern="1200">
        <a:solidFill>
          <a:schemeClr val="tx1"/>
        </a:solidFill>
        <a:latin typeface="Arial" pitchFamily="34" charset="0"/>
        <a:ea typeface="+mn-ea"/>
        <a:cs typeface="+mn-cs"/>
      </a:defRPr>
    </a:lvl1pPr>
    <a:lvl2pPr marL="457200" algn="l" rtl="0" fontAlgn="base">
      <a:spcBef>
        <a:spcPct val="0"/>
      </a:spcBef>
      <a:spcAft>
        <a:spcPct val="0"/>
      </a:spcAft>
      <a:defRPr sz="3600" kern="1200">
        <a:solidFill>
          <a:schemeClr val="tx1"/>
        </a:solidFill>
        <a:latin typeface="Arial" pitchFamily="34" charset="0"/>
        <a:ea typeface="+mn-ea"/>
        <a:cs typeface="+mn-cs"/>
      </a:defRPr>
    </a:lvl2pPr>
    <a:lvl3pPr marL="914400" algn="l" rtl="0" fontAlgn="base">
      <a:spcBef>
        <a:spcPct val="0"/>
      </a:spcBef>
      <a:spcAft>
        <a:spcPct val="0"/>
      </a:spcAft>
      <a:defRPr sz="3600" kern="1200">
        <a:solidFill>
          <a:schemeClr val="tx1"/>
        </a:solidFill>
        <a:latin typeface="Arial" pitchFamily="34" charset="0"/>
        <a:ea typeface="+mn-ea"/>
        <a:cs typeface="+mn-cs"/>
      </a:defRPr>
    </a:lvl3pPr>
    <a:lvl4pPr marL="1371600" algn="l" rtl="0" fontAlgn="base">
      <a:spcBef>
        <a:spcPct val="0"/>
      </a:spcBef>
      <a:spcAft>
        <a:spcPct val="0"/>
      </a:spcAft>
      <a:defRPr sz="3600" kern="1200">
        <a:solidFill>
          <a:schemeClr val="tx1"/>
        </a:solidFill>
        <a:latin typeface="Arial" pitchFamily="34" charset="0"/>
        <a:ea typeface="+mn-ea"/>
        <a:cs typeface="+mn-cs"/>
      </a:defRPr>
    </a:lvl4pPr>
    <a:lvl5pPr marL="1828800" algn="l" rtl="0" fontAlgn="base">
      <a:spcBef>
        <a:spcPct val="0"/>
      </a:spcBef>
      <a:spcAft>
        <a:spcPct val="0"/>
      </a:spcAft>
      <a:defRPr sz="3600" kern="1200">
        <a:solidFill>
          <a:schemeClr val="tx1"/>
        </a:solidFill>
        <a:latin typeface="Arial" pitchFamily="34" charset="0"/>
        <a:ea typeface="+mn-ea"/>
        <a:cs typeface="+mn-cs"/>
      </a:defRPr>
    </a:lvl5pPr>
    <a:lvl6pPr marL="2286000" algn="l" defTabSz="914400" rtl="0" eaLnBrk="1" latinLnBrk="0" hangingPunct="1">
      <a:defRPr sz="3600" kern="1200">
        <a:solidFill>
          <a:schemeClr val="tx1"/>
        </a:solidFill>
        <a:latin typeface="Arial" pitchFamily="34" charset="0"/>
        <a:ea typeface="+mn-ea"/>
        <a:cs typeface="+mn-cs"/>
      </a:defRPr>
    </a:lvl6pPr>
    <a:lvl7pPr marL="2743200" algn="l" defTabSz="914400" rtl="0" eaLnBrk="1" latinLnBrk="0" hangingPunct="1">
      <a:defRPr sz="3600" kern="1200">
        <a:solidFill>
          <a:schemeClr val="tx1"/>
        </a:solidFill>
        <a:latin typeface="Arial" pitchFamily="34" charset="0"/>
        <a:ea typeface="+mn-ea"/>
        <a:cs typeface="+mn-cs"/>
      </a:defRPr>
    </a:lvl7pPr>
    <a:lvl8pPr marL="3200400" algn="l" defTabSz="914400" rtl="0" eaLnBrk="1" latinLnBrk="0" hangingPunct="1">
      <a:defRPr sz="3600" kern="1200">
        <a:solidFill>
          <a:schemeClr val="tx1"/>
        </a:solidFill>
        <a:latin typeface="Arial" pitchFamily="34" charset="0"/>
        <a:ea typeface="+mn-ea"/>
        <a:cs typeface="+mn-cs"/>
      </a:defRPr>
    </a:lvl8pPr>
    <a:lvl9pPr marL="3657600" algn="l" defTabSz="914400" rtl="0" eaLnBrk="1" latinLnBrk="0" hangingPunct="1">
      <a:defRPr sz="36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74" autoAdjust="0"/>
    <p:restoredTop sz="94728" autoAdjust="0"/>
  </p:normalViewPr>
  <p:slideViewPr>
    <p:cSldViewPr>
      <p:cViewPr varScale="1">
        <p:scale>
          <a:sx n="56" d="100"/>
          <a:sy n="56" d="100"/>
        </p:scale>
        <p:origin x="-93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3314" name="Group 2"/>
          <p:cNvGrpSpPr>
            <a:grpSpLocks/>
          </p:cNvGrpSpPr>
          <p:nvPr/>
        </p:nvGrpSpPr>
        <p:grpSpPr bwMode="auto">
          <a:xfrm>
            <a:off x="0" y="0"/>
            <a:ext cx="9144000" cy="6858000"/>
            <a:chOff x="0" y="0"/>
            <a:chExt cx="5760" cy="4320"/>
          </a:xfrm>
        </p:grpSpPr>
        <p:sp>
          <p:nvSpPr>
            <p:cNvPr id="1331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lang="ru-RU" sz="2400">
                <a:latin typeface="Times New Roman" pitchFamily="18" charset="0"/>
              </a:endParaRPr>
            </a:p>
          </p:txBody>
        </p:sp>
        <p:sp>
          <p:nvSpPr>
            <p:cNvPr id="1331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endParaRPr lang="ru-RU" sz="2400">
                <a:latin typeface="Times New Roman" pitchFamily="18" charset="0"/>
              </a:endParaRPr>
            </a:p>
          </p:txBody>
        </p:sp>
        <p:grpSp>
          <p:nvGrpSpPr>
            <p:cNvPr id="13317" name="Group 5"/>
            <p:cNvGrpSpPr>
              <a:grpSpLocks/>
            </p:cNvGrpSpPr>
            <p:nvPr/>
          </p:nvGrpSpPr>
          <p:grpSpPr bwMode="auto">
            <a:xfrm>
              <a:off x="0" y="672"/>
              <a:ext cx="1806" cy="1989"/>
              <a:chOff x="0" y="672"/>
              <a:chExt cx="1806" cy="1989"/>
            </a:xfrm>
          </p:grpSpPr>
          <p:sp>
            <p:nvSpPr>
              <p:cNvPr id="1331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endParaRPr lang="ru-RU" sz="2400">
                  <a:latin typeface="Times New Roman" pitchFamily="18" charset="0"/>
                </a:endParaRPr>
              </a:p>
            </p:txBody>
          </p:sp>
          <p:sp>
            <p:nvSpPr>
              <p:cNvPr id="1331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endParaRPr lang="ru-RU" sz="2400">
                  <a:latin typeface="Times New Roman" pitchFamily="18" charset="0"/>
                </a:endParaRPr>
              </a:p>
            </p:txBody>
          </p:sp>
          <p:sp>
            <p:nvSpPr>
              <p:cNvPr id="1332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endParaRPr lang="ru-RU" sz="2400">
                  <a:latin typeface="Times New Roman" pitchFamily="18" charset="0"/>
                </a:endParaRPr>
              </a:p>
            </p:txBody>
          </p:sp>
          <p:sp>
            <p:nvSpPr>
              <p:cNvPr id="1332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endParaRPr lang="ru-RU" sz="2400">
                  <a:latin typeface="Times New Roman" pitchFamily="18" charset="0"/>
                </a:endParaRPr>
              </a:p>
            </p:txBody>
          </p:sp>
          <p:sp>
            <p:nvSpPr>
              <p:cNvPr id="1332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endParaRPr lang="ru-RU" sz="2400">
                  <a:latin typeface="Times New Roman" pitchFamily="18" charset="0"/>
                </a:endParaRPr>
              </a:p>
            </p:txBody>
          </p:sp>
          <p:sp>
            <p:nvSpPr>
              <p:cNvPr id="1332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endParaRPr lang="ru-RU" sz="2400">
                  <a:latin typeface="Times New Roman" pitchFamily="18" charset="0"/>
                </a:endParaRPr>
              </a:p>
            </p:txBody>
          </p:sp>
          <p:sp>
            <p:nvSpPr>
              <p:cNvPr id="1332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endParaRPr lang="ru-RU" sz="2400">
                  <a:latin typeface="Times New Roman" pitchFamily="18" charset="0"/>
                </a:endParaRPr>
              </a:p>
            </p:txBody>
          </p:sp>
          <p:sp>
            <p:nvSpPr>
              <p:cNvPr id="1332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endParaRPr lang="ru-RU" sz="2400">
                  <a:latin typeface="Times New Roman" pitchFamily="18" charset="0"/>
                </a:endParaRPr>
              </a:p>
            </p:txBody>
          </p:sp>
          <p:sp>
            <p:nvSpPr>
              <p:cNvPr id="1332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endParaRPr lang="ru-RU" sz="2400">
                  <a:latin typeface="Times New Roman" pitchFamily="18" charset="0"/>
                </a:endParaRPr>
              </a:p>
            </p:txBody>
          </p:sp>
          <p:sp>
            <p:nvSpPr>
              <p:cNvPr id="1332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endParaRPr lang="ru-RU" sz="2400">
                  <a:latin typeface="Times New Roman" pitchFamily="18" charset="0"/>
                </a:endParaRPr>
              </a:p>
            </p:txBody>
          </p:sp>
        </p:grpSp>
      </p:grpSp>
      <p:sp>
        <p:nvSpPr>
          <p:cNvPr id="13328" name="Rectangle 16"/>
          <p:cNvSpPr>
            <a:spLocks noGrp="1" noChangeArrowheads="1"/>
          </p:cNvSpPr>
          <p:nvPr>
            <p:ph type="dt" sz="half" idx="2"/>
          </p:nvPr>
        </p:nvSpPr>
        <p:spPr>
          <a:xfrm>
            <a:off x="457200" y="6248400"/>
            <a:ext cx="2133600" cy="457200"/>
          </a:xfrm>
        </p:spPr>
        <p:txBody>
          <a:bodyPr/>
          <a:lstStyle>
            <a:lvl1pPr>
              <a:defRPr/>
            </a:lvl1pPr>
          </a:lstStyle>
          <a:p>
            <a:endParaRPr lang="ru-RU"/>
          </a:p>
        </p:txBody>
      </p:sp>
      <p:sp>
        <p:nvSpPr>
          <p:cNvPr id="13329" name="Rectangle 17"/>
          <p:cNvSpPr>
            <a:spLocks noGrp="1" noChangeArrowheads="1"/>
          </p:cNvSpPr>
          <p:nvPr>
            <p:ph type="ftr" sz="quarter" idx="3"/>
          </p:nvPr>
        </p:nvSpPr>
        <p:spPr/>
        <p:txBody>
          <a:bodyPr/>
          <a:lstStyle>
            <a:lvl1pPr>
              <a:defRPr/>
            </a:lvl1pPr>
          </a:lstStyle>
          <a:p>
            <a:endParaRPr lang="ru-RU"/>
          </a:p>
        </p:txBody>
      </p:sp>
      <p:sp>
        <p:nvSpPr>
          <p:cNvPr id="13330" name="Rectangle 18"/>
          <p:cNvSpPr>
            <a:spLocks noGrp="1" noChangeArrowheads="1"/>
          </p:cNvSpPr>
          <p:nvPr>
            <p:ph type="sldNum" sz="quarter" idx="4"/>
          </p:nvPr>
        </p:nvSpPr>
        <p:spPr/>
        <p:txBody>
          <a:bodyPr/>
          <a:lstStyle>
            <a:lvl1pPr>
              <a:defRPr/>
            </a:lvl1pPr>
          </a:lstStyle>
          <a:p>
            <a:fld id="{5F48F72E-E041-4D66-B150-EB5761AB30D5}" type="slidenum">
              <a:rPr lang="ru-RU"/>
              <a:pPr/>
              <a:t>‹#›</a:t>
            </a:fld>
            <a:endParaRPr lang="ru-RU"/>
          </a:p>
        </p:txBody>
      </p:sp>
      <p:sp>
        <p:nvSpPr>
          <p:cNvPr id="13331"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ru-RU"/>
              <a:t>Образец заголовка</a:t>
            </a:r>
          </a:p>
        </p:txBody>
      </p:sp>
      <p:sp>
        <p:nvSpPr>
          <p:cNvPr id="13332"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ru-RU"/>
              <a:t>Образец подзаголовка</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Нижний колонтитул 3"/>
          <p:cNvSpPr>
            <a:spLocks noGrp="1"/>
          </p:cNvSpPr>
          <p:nvPr>
            <p:ph type="ftr" sz="quarter" idx="10"/>
          </p:nvPr>
        </p:nvSpPr>
        <p:spPr/>
        <p:txBody>
          <a:bodyPr/>
          <a:lstStyle>
            <a:lvl1pPr>
              <a:defRPr/>
            </a:lvl1pPr>
          </a:lstStyle>
          <a:p>
            <a:endParaRPr lang="ru-RU"/>
          </a:p>
        </p:txBody>
      </p:sp>
      <p:sp>
        <p:nvSpPr>
          <p:cNvPr id="5" name="Номер слайда 4"/>
          <p:cNvSpPr>
            <a:spLocks noGrp="1"/>
          </p:cNvSpPr>
          <p:nvPr>
            <p:ph type="sldNum" sz="quarter" idx="11"/>
          </p:nvPr>
        </p:nvSpPr>
        <p:spPr/>
        <p:txBody>
          <a:bodyPr/>
          <a:lstStyle>
            <a:lvl1pPr>
              <a:defRPr/>
            </a:lvl1pPr>
          </a:lstStyle>
          <a:p>
            <a:fld id="{F8A15AA5-12B7-48E0-A1AE-E792917B8BED}" type="slidenum">
              <a:rPr lang="ru-RU"/>
              <a:pPr/>
              <a:t>‹#›</a:t>
            </a:fld>
            <a:endParaRPr lang="ru-RU"/>
          </a:p>
        </p:txBody>
      </p:sp>
      <p:sp>
        <p:nvSpPr>
          <p:cNvPr id="6" name="Дата 5"/>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Нижний колонтитул 3"/>
          <p:cNvSpPr>
            <a:spLocks noGrp="1"/>
          </p:cNvSpPr>
          <p:nvPr>
            <p:ph type="ftr" sz="quarter" idx="10"/>
          </p:nvPr>
        </p:nvSpPr>
        <p:spPr/>
        <p:txBody>
          <a:bodyPr/>
          <a:lstStyle>
            <a:lvl1pPr>
              <a:defRPr/>
            </a:lvl1pPr>
          </a:lstStyle>
          <a:p>
            <a:endParaRPr lang="ru-RU"/>
          </a:p>
        </p:txBody>
      </p:sp>
      <p:sp>
        <p:nvSpPr>
          <p:cNvPr id="5" name="Номер слайда 4"/>
          <p:cNvSpPr>
            <a:spLocks noGrp="1"/>
          </p:cNvSpPr>
          <p:nvPr>
            <p:ph type="sldNum" sz="quarter" idx="11"/>
          </p:nvPr>
        </p:nvSpPr>
        <p:spPr/>
        <p:txBody>
          <a:bodyPr/>
          <a:lstStyle>
            <a:lvl1pPr>
              <a:defRPr/>
            </a:lvl1pPr>
          </a:lstStyle>
          <a:p>
            <a:fld id="{7A2466FB-95C0-4F9B-BAD2-10EDD68DC960}" type="slidenum">
              <a:rPr lang="ru-RU"/>
              <a:pPr/>
              <a:t>‹#›</a:t>
            </a:fld>
            <a:endParaRPr lang="ru-RU"/>
          </a:p>
        </p:txBody>
      </p:sp>
      <p:sp>
        <p:nvSpPr>
          <p:cNvPr id="6" name="Дата 5"/>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0"/>
          </p:nvPr>
        </p:nvSpPr>
        <p:spPr/>
        <p:txBody>
          <a:bodyPr/>
          <a:lstStyle>
            <a:lvl1pPr>
              <a:defRPr/>
            </a:lvl1pPr>
          </a:lstStyle>
          <a:p>
            <a:endParaRPr lang="ru-RU"/>
          </a:p>
        </p:txBody>
      </p:sp>
      <p:sp>
        <p:nvSpPr>
          <p:cNvPr id="6" name="Номер слайда 5"/>
          <p:cNvSpPr>
            <a:spLocks noGrp="1"/>
          </p:cNvSpPr>
          <p:nvPr>
            <p:ph type="sldNum" sz="quarter" idx="11"/>
          </p:nvPr>
        </p:nvSpPr>
        <p:spPr/>
        <p:txBody>
          <a:bodyPr/>
          <a:lstStyle>
            <a:lvl1pPr>
              <a:defRPr/>
            </a:lvl1pPr>
          </a:lstStyle>
          <a:p>
            <a:fld id="{1A8F3AB2-0F43-48E2-8FA2-CA035AE94253}" type="slidenum">
              <a:rPr lang="ru-RU"/>
              <a:pPr/>
              <a:t>‹#›</a:t>
            </a:fld>
            <a:endParaRPr lang="ru-RU"/>
          </a:p>
        </p:txBody>
      </p:sp>
      <p:sp>
        <p:nvSpPr>
          <p:cNvPr id="7" name="Дата 6"/>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Нижний колонтитул 6"/>
          <p:cNvSpPr>
            <a:spLocks noGrp="1"/>
          </p:cNvSpPr>
          <p:nvPr>
            <p:ph type="ftr" sz="quarter" idx="10"/>
          </p:nvPr>
        </p:nvSpPr>
        <p:spPr/>
        <p:txBody>
          <a:bodyPr/>
          <a:lstStyle>
            <a:lvl1pPr>
              <a:defRPr/>
            </a:lvl1pPr>
          </a:lstStyle>
          <a:p>
            <a:endParaRPr lang="ru-RU"/>
          </a:p>
        </p:txBody>
      </p:sp>
      <p:sp>
        <p:nvSpPr>
          <p:cNvPr id="8" name="Номер слайда 7"/>
          <p:cNvSpPr>
            <a:spLocks noGrp="1"/>
          </p:cNvSpPr>
          <p:nvPr>
            <p:ph type="sldNum" sz="quarter" idx="11"/>
          </p:nvPr>
        </p:nvSpPr>
        <p:spPr/>
        <p:txBody>
          <a:bodyPr/>
          <a:lstStyle>
            <a:lvl1pPr>
              <a:defRPr/>
            </a:lvl1pPr>
          </a:lstStyle>
          <a:p>
            <a:fld id="{3C4114D0-A852-461E-8A2A-8610B5F9F4B3}" type="slidenum">
              <a:rPr lang="ru-RU"/>
              <a:pPr/>
              <a:t>‹#›</a:t>
            </a:fld>
            <a:endParaRPr lang="ru-RU"/>
          </a:p>
        </p:txBody>
      </p:sp>
      <p:sp>
        <p:nvSpPr>
          <p:cNvPr id="9" name="Дата 8"/>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lvl1pPr>
              <a:defRPr/>
            </a:lvl1pPr>
          </a:lstStyle>
          <a:p>
            <a:endParaRPr lang="ru-RU"/>
          </a:p>
        </p:txBody>
      </p:sp>
      <p:sp>
        <p:nvSpPr>
          <p:cNvPr id="4" name="Номер слайда 3"/>
          <p:cNvSpPr>
            <a:spLocks noGrp="1"/>
          </p:cNvSpPr>
          <p:nvPr>
            <p:ph type="sldNum" sz="quarter" idx="11"/>
          </p:nvPr>
        </p:nvSpPr>
        <p:spPr/>
        <p:txBody>
          <a:bodyPr/>
          <a:lstStyle>
            <a:lvl1pPr>
              <a:defRPr/>
            </a:lvl1pPr>
          </a:lstStyle>
          <a:p>
            <a:fld id="{72C09B08-505A-455E-BB1F-2E5C52A2882B}" type="slidenum">
              <a:rPr lang="ru-RU"/>
              <a:pPr/>
              <a:t>‹#›</a:t>
            </a:fld>
            <a:endParaRPr lang="ru-RU"/>
          </a:p>
        </p:txBody>
      </p:sp>
      <p:sp>
        <p:nvSpPr>
          <p:cNvPr id="5" name="Дата 4"/>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p:cNvSpPr>
            <a:spLocks noGrp="1"/>
          </p:cNvSpPr>
          <p:nvPr>
            <p:ph type="ftr" sz="quarter" idx="10"/>
          </p:nvPr>
        </p:nvSpPr>
        <p:spPr/>
        <p:txBody>
          <a:bodyPr/>
          <a:lstStyle>
            <a:lvl1pPr>
              <a:defRPr/>
            </a:lvl1pPr>
          </a:lstStyle>
          <a:p>
            <a:endParaRPr lang="ru-RU"/>
          </a:p>
        </p:txBody>
      </p:sp>
      <p:sp>
        <p:nvSpPr>
          <p:cNvPr id="3" name="Номер слайда 2"/>
          <p:cNvSpPr>
            <a:spLocks noGrp="1"/>
          </p:cNvSpPr>
          <p:nvPr>
            <p:ph type="sldNum" sz="quarter" idx="11"/>
          </p:nvPr>
        </p:nvSpPr>
        <p:spPr/>
        <p:txBody>
          <a:bodyPr/>
          <a:lstStyle>
            <a:lvl1pPr>
              <a:defRPr/>
            </a:lvl1pPr>
          </a:lstStyle>
          <a:p>
            <a:fld id="{EEA5F50F-661D-46B7-9498-0385DB528B5E}" type="slidenum">
              <a:rPr lang="ru-RU"/>
              <a:pPr/>
              <a:t>‹#›</a:t>
            </a:fld>
            <a:endParaRPr lang="ru-RU"/>
          </a:p>
        </p:txBody>
      </p:sp>
      <p:sp>
        <p:nvSpPr>
          <p:cNvPr id="4" name="Дата 3"/>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Нижний колонтитул 4"/>
          <p:cNvSpPr>
            <a:spLocks noGrp="1"/>
          </p:cNvSpPr>
          <p:nvPr>
            <p:ph type="ftr" sz="quarter" idx="10"/>
          </p:nvPr>
        </p:nvSpPr>
        <p:spPr/>
        <p:txBody>
          <a:bodyPr/>
          <a:lstStyle>
            <a:lvl1pPr>
              <a:defRPr/>
            </a:lvl1pPr>
          </a:lstStyle>
          <a:p>
            <a:endParaRPr lang="ru-RU"/>
          </a:p>
        </p:txBody>
      </p:sp>
      <p:sp>
        <p:nvSpPr>
          <p:cNvPr id="6" name="Номер слайда 5"/>
          <p:cNvSpPr>
            <a:spLocks noGrp="1"/>
          </p:cNvSpPr>
          <p:nvPr>
            <p:ph type="sldNum" sz="quarter" idx="11"/>
          </p:nvPr>
        </p:nvSpPr>
        <p:spPr/>
        <p:txBody>
          <a:bodyPr/>
          <a:lstStyle>
            <a:lvl1pPr>
              <a:defRPr/>
            </a:lvl1pPr>
          </a:lstStyle>
          <a:p>
            <a:fld id="{7846718A-E95E-469E-BCE1-CF057D188B75}" type="slidenum">
              <a:rPr lang="ru-RU"/>
              <a:pPr/>
              <a:t>‹#›</a:t>
            </a:fld>
            <a:endParaRPr lang="ru-RU"/>
          </a:p>
        </p:txBody>
      </p:sp>
      <p:sp>
        <p:nvSpPr>
          <p:cNvPr id="7" name="Дата 6"/>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Нижний колонтитул 4"/>
          <p:cNvSpPr>
            <a:spLocks noGrp="1"/>
          </p:cNvSpPr>
          <p:nvPr>
            <p:ph type="ftr" sz="quarter" idx="10"/>
          </p:nvPr>
        </p:nvSpPr>
        <p:spPr/>
        <p:txBody>
          <a:bodyPr/>
          <a:lstStyle>
            <a:lvl1pPr>
              <a:defRPr/>
            </a:lvl1pPr>
          </a:lstStyle>
          <a:p>
            <a:endParaRPr lang="ru-RU"/>
          </a:p>
        </p:txBody>
      </p:sp>
      <p:sp>
        <p:nvSpPr>
          <p:cNvPr id="6" name="Номер слайда 5"/>
          <p:cNvSpPr>
            <a:spLocks noGrp="1"/>
          </p:cNvSpPr>
          <p:nvPr>
            <p:ph type="sldNum" sz="quarter" idx="11"/>
          </p:nvPr>
        </p:nvSpPr>
        <p:spPr/>
        <p:txBody>
          <a:bodyPr/>
          <a:lstStyle>
            <a:lvl1pPr>
              <a:defRPr/>
            </a:lvl1pPr>
          </a:lstStyle>
          <a:p>
            <a:fld id="{3764284B-01A3-40C1-ABF5-DC9B2905A7DA}" type="slidenum">
              <a:rPr lang="ru-RU"/>
              <a:pPr/>
              <a:t>‹#›</a:t>
            </a:fld>
            <a:endParaRPr lang="ru-RU"/>
          </a:p>
        </p:txBody>
      </p:sp>
      <p:sp>
        <p:nvSpPr>
          <p:cNvPr id="7" name="Дата 6"/>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Нижний колонтитул 3"/>
          <p:cNvSpPr>
            <a:spLocks noGrp="1"/>
          </p:cNvSpPr>
          <p:nvPr>
            <p:ph type="ftr" sz="quarter" idx="10"/>
          </p:nvPr>
        </p:nvSpPr>
        <p:spPr/>
        <p:txBody>
          <a:bodyPr/>
          <a:lstStyle>
            <a:lvl1pPr>
              <a:defRPr/>
            </a:lvl1pPr>
          </a:lstStyle>
          <a:p>
            <a:endParaRPr lang="ru-RU"/>
          </a:p>
        </p:txBody>
      </p:sp>
      <p:sp>
        <p:nvSpPr>
          <p:cNvPr id="5" name="Номер слайда 4"/>
          <p:cNvSpPr>
            <a:spLocks noGrp="1"/>
          </p:cNvSpPr>
          <p:nvPr>
            <p:ph type="sldNum" sz="quarter" idx="11"/>
          </p:nvPr>
        </p:nvSpPr>
        <p:spPr/>
        <p:txBody>
          <a:bodyPr/>
          <a:lstStyle>
            <a:lvl1pPr>
              <a:defRPr/>
            </a:lvl1pPr>
          </a:lstStyle>
          <a:p>
            <a:fld id="{AF7ACD09-4250-4EBF-BA2B-C17A7E511B86}" type="slidenum">
              <a:rPr lang="ru-RU"/>
              <a:pPr/>
              <a:t>‹#›</a:t>
            </a:fld>
            <a:endParaRPr lang="ru-RU"/>
          </a:p>
        </p:txBody>
      </p:sp>
      <p:sp>
        <p:nvSpPr>
          <p:cNvPr id="6" name="Дата 5"/>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457200"/>
            <a:ext cx="2057400" cy="5410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457200"/>
            <a:ext cx="6019800" cy="5410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Нижний колонтитул 3"/>
          <p:cNvSpPr>
            <a:spLocks noGrp="1"/>
          </p:cNvSpPr>
          <p:nvPr>
            <p:ph type="ftr" sz="quarter" idx="10"/>
          </p:nvPr>
        </p:nvSpPr>
        <p:spPr/>
        <p:txBody>
          <a:bodyPr/>
          <a:lstStyle>
            <a:lvl1pPr>
              <a:defRPr/>
            </a:lvl1pPr>
          </a:lstStyle>
          <a:p>
            <a:endParaRPr lang="ru-RU"/>
          </a:p>
        </p:txBody>
      </p:sp>
      <p:sp>
        <p:nvSpPr>
          <p:cNvPr id="5" name="Номер слайда 4"/>
          <p:cNvSpPr>
            <a:spLocks noGrp="1"/>
          </p:cNvSpPr>
          <p:nvPr>
            <p:ph type="sldNum" sz="quarter" idx="11"/>
          </p:nvPr>
        </p:nvSpPr>
        <p:spPr/>
        <p:txBody>
          <a:bodyPr/>
          <a:lstStyle>
            <a:lvl1pPr>
              <a:defRPr/>
            </a:lvl1pPr>
          </a:lstStyle>
          <a:p>
            <a:fld id="{EEFE56A0-94DB-4A93-B6DE-8F343539F32A}" type="slidenum">
              <a:rPr lang="ru-RU"/>
              <a:pPr/>
              <a:t>‹#›</a:t>
            </a:fld>
            <a:endParaRPr lang="ru-RU"/>
          </a:p>
        </p:txBody>
      </p:sp>
      <p:sp>
        <p:nvSpPr>
          <p:cNvPr id="6" name="Дата 5"/>
          <p:cNvSpPr>
            <a:spLocks noGrp="1"/>
          </p:cNvSpPr>
          <p:nvPr>
            <p:ph type="dt" sz="half" idx="12"/>
          </p:nvPr>
        </p:nvSpPr>
        <p:spPr/>
        <p:txBody>
          <a:bodyPr/>
          <a:lstStyle>
            <a:lvl1pPr>
              <a:defRPr/>
            </a:lvl1pPr>
          </a:lstStyle>
          <a:p>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endParaRPr lang="ru-RU"/>
          </a:p>
        </p:txBody>
      </p:sp>
      <p:sp>
        <p:nvSpPr>
          <p:cNvPr id="12291"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fld id="{80038991-191C-45F8-B5AD-0CC51DE58E0D}" type="slidenum">
              <a:rPr lang="ru-RU"/>
              <a:pPr/>
              <a:t>‹#›</a:t>
            </a:fld>
            <a:endParaRPr lang="ru-RU"/>
          </a:p>
        </p:txBody>
      </p:sp>
      <p:grpSp>
        <p:nvGrpSpPr>
          <p:cNvPr id="12292" name="Group 4"/>
          <p:cNvGrpSpPr>
            <a:grpSpLocks/>
          </p:cNvGrpSpPr>
          <p:nvPr/>
        </p:nvGrpSpPr>
        <p:grpSpPr bwMode="auto">
          <a:xfrm>
            <a:off x="0" y="0"/>
            <a:ext cx="9144000" cy="546100"/>
            <a:chOff x="0" y="0"/>
            <a:chExt cx="5760" cy="344"/>
          </a:xfrm>
        </p:grpSpPr>
        <p:sp>
          <p:nvSpPr>
            <p:cNvPr id="12293"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lang="ru-RU" sz="2400">
                <a:latin typeface="Times New Roman" pitchFamily="18" charset="0"/>
              </a:endParaRPr>
            </a:p>
          </p:txBody>
        </p:sp>
        <p:sp>
          <p:nvSpPr>
            <p:cNvPr id="12294"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endParaRPr lang="ru-RU" sz="2400">
                <a:latin typeface="Times New Roman" pitchFamily="18" charset="0"/>
              </a:endParaRPr>
            </a:p>
          </p:txBody>
        </p:sp>
        <p:sp>
          <p:nvSpPr>
            <p:cNvPr id="12295"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endParaRPr lang="ru-RU" sz="1800">
                <a:solidFill>
                  <a:schemeClr val="hlink"/>
                </a:solidFill>
              </a:endParaRPr>
            </a:p>
          </p:txBody>
        </p:sp>
        <p:sp>
          <p:nvSpPr>
            <p:cNvPr id="12296"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endParaRPr lang="ru-RU" sz="1800">
                <a:solidFill>
                  <a:schemeClr val="hlink"/>
                </a:solidFill>
              </a:endParaRPr>
            </a:p>
          </p:txBody>
        </p:sp>
        <p:sp>
          <p:nvSpPr>
            <p:cNvPr id="12297"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endParaRPr lang="ru-RU" sz="1800">
                <a:solidFill>
                  <a:schemeClr val="accent2"/>
                </a:solidFill>
              </a:endParaRPr>
            </a:p>
          </p:txBody>
        </p:sp>
        <p:sp>
          <p:nvSpPr>
            <p:cNvPr id="12298"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endParaRPr lang="ru-RU" sz="1800">
                <a:solidFill>
                  <a:schemeClr val="hlink"/>
                </a:solidFill>
              </a:endParaRPr>
            </a:p>
          </p:txBody>
        </p:sp>
        <p:sp>
          <p:nvSpPr>
            <p:cNvPr id="12299"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endParaRPr lang="ru-RU" sz="2400">
                <a:latin typeface="Times New Roman" pitchFamily="18" charset="0"/>
              </a:endParaRPr>
            </a:p>
          </p:txBody>
        </p:sp>
        <p:sp>
          <p:nvSpPr>
            <p:cNvPr id="12300"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endParaRPr lang="ru-RU" sz="1800">
                <a:solidFill>
                  <a:schemeClr val="accent2"/>
                </a:solidFill>
              </a:endParaRPr>
            </a:p>
          </p:txBody>
        </p:sp>
        <p:sp>
          <p:nvSpPr>
            <p:cNvPr id="12301"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endParaRPr lang="ru-RU" sz="1800">
                <a:solidFill>
                  <a:schemeClr val="accent2"/>
                </a:solidFill>
              </a:endParaRPr>
            </a:p>
          </p:txBody>
        </p:sp>
      </p:grpSp>
      <p:sp>
        <p:nvSpPr>
          <p:cNvPr id="12302"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2303"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2304"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l" rtl="0" fontAlgn="base">
        <a:spcBef>
          <a:spcPct val="0"/>
        </a:spcBef>
        <a:spcAft>
          <a:spcPct val="0"/>
        </a:spcAft>
        <a:defRPr sz="44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pitchFamily="34" charset="0"/>
        </a:defRPr>
      </a:lvl2pPr>
      <a:lvl3pPr algn="l" rtl="0" fontAlgn="base">
        <a:spcBef>
          <a:spcPct val="0"/>
        </a:spcBef>
        <a:spcAft>
          <a:spcPct val="0"/>
        </a:spcAft>
        <a:defRPr sz="4400">
          <a:solidFill>
            <a:schemeClr val="tx1"/>
          </a:solidFill>
          <a:latin typeface="Arial" pitchFamily="34" charset="0"/>
        </a:defRPr>
      </a:lvl3pPr>
      <a:lvl4pPr algn="l" rtl="0" fontAlgn="base">
        <a:spcBef>
          <a:spcPct val="0"/>
        </a:spcBef>
        <a:spcAft>
          <a:spcPct val="0"/>
        </a:spcAft>
        <a:defRPr sz="4400">
          <a:solidFill>
            <a:schemeClr val="tx1"/>
          </a:solidFill>
          <a:latin typeface="Arial" pitchFamily="34" charset="0"/>
        </a:defRPr>
      </a:lvl4pPr>
      <a:lvl5pPr algn="l" rtl="0" fontAlgn="base">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www.sberbank.ru/ru/s_m_business/products/insurance/corp"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gs>
            <a:gs pos="50000">
              <a:schemeClr val="accent1">
                <a:gamma/>
                <a:shade val="46275"/>
                <a:invGamma/>
              </a:schemeClr>
            </a:gs>
            <a:gs pos="100000">
              <a:schemeClr val="accent1"/>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505200" y="1295400"/>
            <a:ext cx="5638800" cy="4038600"/>
          </a:xfrm>
        </p:spPr>
        <p:txBody>
          <a:bodyPr/>
          <a:lstStyle/>
          <a:p>
            <a:pPr algn="ctr"/>
            <a:r>
              <a:rPr lang="ru-RU" sz="3600" b="1" u="sng" dirty="0"/>
              <a:t>СТРАХОВАНИЕ МАЛОГО И СРЕДНЕГО БИЗНЕСА</a:t>
            </a:r>
          </a:p>
        </p:txBody>
      </p:sp>
      <p:pic>
        <p:nvPicPr>
          <p:cNvPr id="4100" name="Picture 4" descr="148"/>
          <p:cNvPicPr>
            <a:picLocks noChangeAspect="1" noChangeArrowheads="1"/>
          </p:cNvPicPr>
          <p:nvPr/>
        </p:nvPicPr>
        <p:blipFill>
          <a:blip r:embed="rId2" cstate="print"/>
          <a:srcRect/>
          <a:stretch>
            <a:fillRect/>
          </a:stretch>
        </p:blipFill>
        <p:spPr bwMode="auto">
          <a:xfrm>
            <a:off x="0" y="4225925"/>
            <a:ext cx="3505200" cy="263207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600" y="609600"/>
            <a:ext cx="8763000" cy="5016758"/>
          </a:xfrm>
          <a:prstGeom prst="rect">
            <a:avLst/>
          </a:prstGeom>
        </p:spPr>
        <p:txBody>
          <a:bodyPr wrap="square">
            <a:spAutoFit/>
          </a:bodyPr>
          <a:lstStyle/>
          <a:p>
            <a:pPr algn="ctr"/>
            <a:r>
              <a:rPr lang="ru-RU" sz="2000" b="1" dirty="0" smtClean="0"/>
              <a:t>Преимущества страхования бизнеса</a:t>
            </a:r>
          </a:p>
          <a:p>
            <a:r>
              <a:rPr lang="ru-RU" sz="2000" b="1" dirty="0" smtClean="0"/>
              <a:t>Преимущества получение страховки:</a:t>
            </a:r>
          </a:p>
          <a:p>
            <a:r>
              <a:rPr lang="ru-RU" sz="2000" dirty="0" smtClean="0"/>
              <a:t>- финансовую подушку в большем объёме, чем сама фирма по факту может себе обеспечить;</a:t>
            </a:r>
          </a:p>
          <a:p>
            <a:r>
              <a:rPr lang="ru-RU" sz="2000" dirty="0" smtClean="0"/>
              <a:t>- возможность не принимать рискованные решения из-за опасения оказаться обанкроченной;</a:t>
            </a:r>
          </a:p>
          <a:p>
            <a:r>
              <a:rPr lang="ru-RU" sz="2000" dirty="0" smtClean="0"/>
              <a:t>- защиту недвижимости от пожара и других катастроф, что обеспечит более стабильное положение организации в целом;</a:t>
            </a:r>
          </a:p>
          <a:p>
            <a:r>
              <a:rPr lang="ru-RU" sz="2000" dirty="0" smtClean="0"/>
              <a:t>- лояльное отношение со стороны сотрудников, которые будут положительно реагировать на подобную заботу со стороны руководства.</a:t>
            </a:r>
          </a:p>
          <a:p>
            <a:r>
              <a:rPr lang="ru-RU" sz="2000" dirty="0" smtClean="0"/>
              <a:t>Страхование бизнеса – это ещё одна статья расходов. </a:t>
            </a:r>
          </a:p>
          <a:p>
            <a:r>
              <a:rPr lang="ru-RU" sz="2000" dirty="0" smtClean="0"/>
              <a:t>Однако если ответственно подойти к принятию соответствующего решения, то можно гарантировать компании стабильное положение на рынке. </a:t>
            </a:r>
          </a:p>
          <a:p>
            <a:r>
              <a:rPr lang="ru-RU" sz="2000" dirty="0" smtClean="0"/>
              <a:t>А это положительно скажется на её репутации в целом.</a:t>
            </a:r>
            <a:endParaRPr lang="ru-RU"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Rectangle 5"/>
          <p:cNvSpPr>
            <a:spLocks noChangeArrowheads="1"/>
          </p:cNvSpPr>
          <p:nvPr/>
        </p:nvSpPr>
        <p:spPr bwMode="auto">
          <a:xfrm>
            <a:off x="228600" y="457200"/>
            <a:ext cx="8382000" cy="396875"/>
          </a:xfrm>
          <a:prstGeom prst="rect">
            <a:avLst/>
          </a:prstGeom>
          <a:noFill/>
          <a:ln w="9525">
            <a:noFill/>
            <a:miter lim="800000"/>
            <a:headEnd/>
            <a:tailEnd/>
          </a:ln>
          <a:effectLst/>
        </p:spPr>
        <p:txBody>
          <a:bodyPr>
            <a:spAutoFit/>
          </a:bodyPr>
          <a:lstStyle/>
          <a:p>
            <a:pPr algn="ctr"/>
            <a:endParaRPr lang="ru-RU" sz="2000"/>
          </a:p>
        </p:txBody>
      </p:sp>
      <p:sp>
        <p:nvSpPr>
          <p:cNvPr id="75782" name="Rectangle 6"/>
          <p:cNvSpPr>
            <a:spLocks noChangeArrowheads="1"/>
          </p:cNvSpPr>
          <p:nvPr/>
        </p:nvSpPr>
        <p:spPr bwMode="auto">
          <a:xfrm>
            <a:off x="457200" y="457200"/>
            <a:ext cx="8686800" cy="5203825"/>
          </a:xfrm>
          <a:prstGeom prst="rect">
            <a:avLst/>
          </a:prstGeom>
          <a:noFill/>
          <a:ln w="9525">
            <a:noFill/>
            <a:miter lim="800000"/>
            <a:headEnd/>
            <a:tailEnd/>
          </a:ln>
          <a:effectLst/>
        </p:spPr>
        <p:txBody>
          <a:bodyPr>
            <a:spAutoFit/>
          </a:bodyPr>
          <a:lstStyle/>
          <a:p>
            <a:r>
              <a:rPr lang="ru-RU" sz="2400" dirty="0"/>
              <a:t>Предприятия с ежегодным финансовым оборотом от 5 миллионов до 1,5 миллиардов рублей, причисляемые кредитными организациями к малому и среднему бизнесу, сталкиваются с большим количеством проблем:</a:t>
            </a:r>
          </a:p>
          <a:p>
            <a:pPr algn="ctr"/>
            <a:endParaRPr lang="ru-RU" sz="2400" b="1" dirty="0"/>
          </a:p>
          <a:p>
            <a:pPr algn="ctr"/>
            <a:r>
              <a:rPr lang="ru-RU" sz="2400" b="1" dirty="0"/>
              <a:t>От чего можно застраховаться?</a:t>
            </a:r>
          </a:p>
          <a:p>
            <a:endParaRPr lang="ru-RU" sz="2400" b="1" dirty="0"/>
          </a:p>
          <a:p>
            <a:r>
              <a:rPr lang="ru-RU" sz="2400" dirty="0"/>
              <a:t>Предприятия малого и среднего бизнеса могут застраховаться </a:t>
            </a:r>
            <a:r>
              <a:rPr lang="ru-RU" sz="2400" b="1" dirty="0"/>
              <a:t>от большинства рисков</a:t>
            </a:r>
            <a:r>
              <a:rPr lang="ru-RU" sz="2400" dirty="0"/>
              <a:t>, возникающих в процессе выполнения ими поставленных задач:</a:t>
            </a:r>
          </a:p>
          <a:p>
            <a:r>
              <a:rPr lang="ru-RU" sz="2400" b="1" dirty="0"/>
              <a:t>Оборудование.</a:t>
            </a:r>
            <a:r>
              <a:rPr lang="ru-RU" sz="2400" dirty="0"/>
              <a:t> По статистике, самым популярным среди небольших компаний является страхование средств и методов производства: в это вкладываются руководители почти 80% предприятий.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4"/>
          <p:cNvSpPr>
            <a:spLocks noChangeArrowheads="1"/>
          </p:cNvSpPr>
          <p:nvPr/>
        </p:nvSpPr>
        <p:spPr bwMode="auto">
          <a:xfrm>
            <a:off x="381000" y="533400"/>
            <a:ext cx="8229600" cy="5273675"/>
          </a:xfrm>
          <a:prstGeom prst="rect">
            <a:avLst/>
          </a:prstGeom>
          <a:noFill/>
          <a:ln w="9525">
            <a:noFill/>
            <a:miter lim="800000"/>
            <a:headEnd/>
            <a:tailEnd/>
          </a:ln>
          <a:effectLst/>
        </p:spPr>
        <p:txBody>
          <a:bodyPr>
            <a:spAutoFit/>
          </a:bodyPr>
          <a:lstStyle/>
          <a:p>
            <a:r>
              <a:rPr lang="ru-RU" sz="2000" dirty="0"/>
              <a:t>Страховые организации, понимая прибыльность этого направления, включают в предложения страхование имущества от утраты или порчи, которые могут возникнуть в силу следующих причин: </a:t>
            </a:r>
          </a:p>
          <a:p>
            <a:r>
              <a:rPr lang="ru-RU" sz="2000" dirty="0"/>
              <a:t>- стихийных и природных бедствий;</a:t>
            </a:r>
          </a:p>
          <a:p>
            <a:r>
              <a:rPr lang="ru-RU" sz="2000" dirty="0"/>
              <a:t>- падения самолётов и иных воздушных аппаратов;</a:t>
            </a:r>
          </a:p>
          <a:p>
            <a:r>
              <a:rPr lang="ru-RU" sz="2000" dirty="0"/>
              <a:t>- аварий на отопительных, канализационных, водопроводных и прочих системах обеспечения жизнедеятельности;</a:t>
            </a:r>
          </a:p>
          <a:p>
            <a:r>
              <a:rPr lang="ru-RU" sz="2000" dirty="0"/>
              <a:t>- совершения противоправных действий в отношении оборудования (грабежи и кражи);</a:t>
            </a:r>
          </a:p>
          <a:p>
            <a:r>
              <a:rPr lang="ru-RU" sz="2000" dirty="0"/>
              <a:t>- действий, совершённых третьими лицами с целью уничтожения или повреждения средств и методов производства;</a:t>
            </a:r>
          </a:p>
          <a:p>
            <a:r>
              <a:rPr lang="ru-RU" sz="2000" dirty="0"/>
              <a:t>- наезда на оборудование транспортных средств;</a:t>
            </a:r>
          </a:p>
          <a:p>
            <a:r>
              <a:rPr lang="ru-RU" sz="2000" dirty="0"/>
              <a:t>- мелкого повреждения агрегатов, использующихся в производственном процессе, складских и торговых помещений (под эту категорию попадают, например, бой витрин и стёкол в магазине).</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4"/>
          <p:cNvSpPr>
            <a:spLocks noChangeArrowheads="1"/>
          </p:cNvSpPr>
          <p:nvPr/>
        </p:nvSpPr>
        <p:spPr bwMode="auto">
          <a:xfrm>
            <a:off x="457200" y="533400"/>
            <a:ext cx="8534400" cy="5203825"/>
          </a:xfrm>
          <a:prstGeom prst="rect">
            <a:avLst/>
          </a:prstGeom>
          <a:noFill/>
          <a:ln w="9525">
            <a:noFill/>
            <a:miter lim="800000"/>
            <a:headEnd/>
            <a:tailEnd/>
          </a:ln>
          <a:effectLst/>
        </p:spPr>
        <p:txBody>
          <a:bodyPr>
            <a:spAutoFit/>
          </a:bodyPr>
          <a:lstStyle/>
          <a:p>
            <a:r>
              <a:rPr lang="ru-RU" sz="2400" b="1" dirty="0"/>
              <a:t>Жизнь и здоровье руководства и персонала.</a:t>
            </a:r>
            <a:r>
              <a:rPr lang="ru-RU" sz="2400" dirty="0"/>
              <a:t> </a:t>
            </a:r>
          </a:p>
          <a:p>
            <a:endParaRPr lang="ru-RU" sz="2400" dirty="0"/>
          </a:p>
          <a:p>
            <a:r>
              <a:rPr lang="ru-RU" sz="2400" dirty="0"/>
              <a:t>Многие предприятия включают в производственный цикл опасные процессы, сопряжённые с трудом в неблагоприятных условиях или с использованием вредных методов осуществления деятельности. В этих случаях целесообразно прибегнуть к дополнительному медицинскому страхованию, которое позволит компании регулярно отправлять своих работников на профильные медицинские осмотры и получать более квалифицированную помощь сотрудников здравоохранительных учреждений в случае возникновения на производстве форс-мажорных ситуаций.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4"/>
          <p:cNvSpPr>
            <a:spLocks noChangeArrowheads="1"/>
          </p:cNvSpPr>
          <p:nvPr/>
        </p:nvSpPr>
        <p:spPr bwMode="auto">
          <a:xfrm>
            <a:off x="533400" y="838200"/>
            <a:ext cx="8610600" cy="5273675"/>
          </a:xfrm>
          <a:prstGeom prst="rect">
            <a:avLst/>
          </a:prstGeom>
          <a:noFill/>
          <a:ln w="9525">
            <a:noFill/>
            <a:miter lim="800000"/>
            <a:headEnd/>
            <a:tailEnd/>
          </a:ln>
          <a:effectLst/>
        </p:spPr>
        <p:txBody>
          <a:bodyPr>
            <a:spAutoFit/>
          </a:bodyPr>
          <a:lstStyle/>
          <a:p>
            <a:r>
              <a:rPr lang="ru-RU" sz="2000" b="1"/>
              <a:t>Автомобильный транспорт.</a:t>
            </a:r>
            <a:r>
              <a:rPr lang="ru-RU" sz="2000"/>
              <a:t> Без крупного автопарка сегодня не представляется функционирование предприятий даже с небольшим финансовым оборотом: многие фирмы, имеющие в собственности всего лишь одну-две торговые точки, обладают несколькими автомобилями. Чтобы получить компенсацию на ремонт или замену движимого оборудования, организации могут застраховать автопарк по КАСКО, куда в зависимости от стоимости может входить возмещение ущерба в случаях: </a:t>
            </a:r>
          </a:p>
          <a:p>
            <a:r>
              <a:rPr lang="ru-RU" sz="2000"/>
              <a:t>- дорожно-транспортных происшествий;</a:t>
            </a:r>
          </a:p>
          <a:p>
            <a:r>
              <a:rPr lang="ru-RU" sz="2000"/>
              <a:t>- взрывов или возгораний;</a:t>
            </a:r>
          </a:p>
          <a:p>
            <a:r>
              <a:rPr lang="ru-RU" sz="2000"/>
              <a:t>- действий третьих лиц, имеющих целью повреждение или выведение из строя имущества;</a:t>
            </a:r>
          </a:p>
          <a:p>
            <a:r>
              <a:rPr lang="ru-RU" sz="2000"/>
              <a:t>- воздействия со стороны животных;</a:t>
            </a:r>
          </a:p>
          <a:p>
            <a:r>
              <a:rPr lang="ru-RU" sz="2000"/>
              <a:t>- повреждений вследствие неблагоприятных климатических явлений;</a:t>
            </a:r>
          </a:p>
          <a:p>
            <a:r>
              <a:rPr lang="ru-RU" sz="2000"/>
              <a:t>- хищения автомобилей (угонов, грабежей, разбоя и краж);</a:t>
            </a:r>
          </a:p>
          <a:p>
            <a:r>
              <a:rPr lang="ru-RU" sz="2000"/>
              <a:t>- аварий, произошедших не на дорогах общего пользования (например, на служебных площадях, принадлежащих предприятию).</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4"/>
          <p:cNvSpPr>
            <a:spLocks noChangeArrowheads="1"/>
          </p:cNvSpPr>
          <p:nvPr/>
        </p:nvSpPr>
        <p:spPr bwMode="auto">
          <a:xfrm>
            <a:off x="533400" y="381000"/>
            <a:ext cx="8382000" cy="4524315"/>
          </a:xfrm>
          <a:prstGeom prst="rect">
            <a:avLst/>
          </a:prstGeom>
          <a:noFill/>
          <a:ln w="9525">
            <a:noFill/>
            <a:miter lim="800000"/>
            <a:headEnd/>
            <a:tailEnd/>
          </a:ln>
          <a:effectLst/>
        </p:spPr>
        <p:txBody>
          <a:bodyPr>
            <a:spAutoFit/>
          </a:bodyPr>
          <a:lstStyle/>
          <a:p>
            <a:r>
              <a:rPr lang="ru-RU" sz="2400" b="1" dirty="0"/>
              <a:t>Страхование от перерывов.</a:t>
            </a:r>
            <a:r>
              <a:rPr lang="ru-RU" sz="2400" dirty="0"/>
              <a:t> </a:t>
            </a:r>
          </a:p>
          <a:p>
            <a:endParaRPr lang="ru-RU" sz="2400" dirty="0"/>
          </a:p>
          <a:p>
            <a:r>
              <a:rPr lang="ru-RU" sz="2400" dirty="0"/>
              <a:t>Простой в работе может вызвать даже лопнувшая не вовремя труба, а перерывы сказываются прежде всего на небольших предприятиях, руководители которых, как правило, не закладывают в бизнес-план такие случаи и убытки от них. </a:t>
            </a:r>
            <a:endParaRPr lang="ru-RU" sz="2400" dirty="0" smtClean="0"/>
          </a:p>
          <a:p>
            <a:r>
              <a:rPr lang="ru-RU" sz="2400" dirty="0" smtClean="0"/>
              <a:t>Застраховавшись </a:t>
            </a:r>
            <a:r>
              <a:rPr lang="ru-RU" sz="2400" dirty="0"/>
              <a:t>от простоев, компания может рассчитывать на оперативную выплату средств, которые пойдут на устранение причин, что поможет быстро возобновить осуществление своей обычной деятельности.</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4"/>
          <p:cNvSpPr>
            <a:spLocks noChangeArrowheads="1"/>
          </p:cNvSpPr>
          <p:nvPr/>
        </p:nvSpPr>
        <p:spPr bwMode="auto">
          <a:xfrm>
            <a:off x="838200" y="914400"/>
            <a:ext cx="8305800" cy="2647950"/>
          </a:xfrm>
          <a:prstGeom prst="rect">
            <a:avLst/>
          </a:prstGeom>
          <a:noFill/>
          <a:ln w="9525">
            <a:noFill/>
            <a:miter lim="800000"/>
            <a:headEnd/>
            <a:tailEnd/>
          </a:ln>
          <a:effectLst/>
        </p:spPr>
        <p:txBody>
          <a:bodyPr>
            <a:spAutoFit/>
          </a:bodyPr>
          <a:lstStyle/>
          <a:p>
            <a:r>
              <a:rPr lang="ru-RU" sz="2400" b="1"/>
              <a:t>Страхование ответственности.</a:t>
            </a:r>
            <a:r>
              <a:rPr lang="ru-RU" sz="2400"/>
              <a:t> </a:t>
            </a:r>
          </a:p>
          <a:p>
            <a:r>
              <a:rPr lang="ru-RU" sz="2400"/>
              <a:t>Согласно российскому законодательству, организации должны в обязательном порядке возмещать третьим лицам или государству ущерб, нанесённый природе, людям или другим фирмам в результате несоблюдения правил техники безопасности или иных норм, обязательных для исполнения.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4"/>
          <p:cNvSpPr>
            <a:spLocks noChangeArrowheads="1"/>
          </p:cNvSpPr>
          <p:nvPr/>
        </p:nvSpPr>
        <p:spPr bwMode="auto">
          <a:xfrm>
            <a:off x="381000" y="914400"/>
            <a:ext cx="8458200" cy="5632311"/>
          </a:xfrm>
          <a:prstGeom prst="rect">
            <a:avLst/>
          </a:prstGeom>
          <a:noFill/>
          <a:ln w="9525">
            <a:noFill/>
            <a:miter lim="800000"/>
            <a:headEnd/>
            <a:tailEnd/>
          </a:ln>
          <a:effectLst/>
        </p:spPr>
        <p:txBody>
          <a:bodyPr>
            <a:spAutoFit/>
          </a:bodyPr>
          <a:lstStyle/>
          <a:p>
            <a:r>
              <a:rPr lang="ru-RU" sz="2400" b="1" dirty="0"/>
              <a:t>Такое страхование делится на два основных вида:</a:t>
            </a:r>
            <a:r>
              <a:rPr lang="ru-RU" sz="2400" dirty="0"/>
              <a:t> </a:t>
            </a:r>
          </a:p>
          <a:p>
            <a:r>
              <a:rPr lang="ru-RU" sz="2400" b="1" dirty="0"/>
              <a:t>Гражданская ответственность.</a:t>
            </a:r>
            <a:r>
              <a:rPr lang="ru-RU" sz="2400" dirty="0"/>
              <a:t> Предприятие в данном случае сможет рассчитывать на возмещение страховой компанией ущерба третьему лицу в случае, если это лицо повредит своё здоровье или имущество вследствие ненадлежащего состояния оборудования организации или халатного исполнения своих функций. Ярким примером подобной ситуации является случай получения рабочим травмы в офисе из-за скользкого пола.</a:t>
            </a:r>
          </a:p>
          <a:p>
            <a:r>
              <a:rPr lang="ru-RU" sz="2400" b="1" dirty="0"/>
              <a:t>Профессиональная ответственность.</a:t>
            </a:r>
            <a:r>
              <a:rPr lang="ru-RU" sz="2400" dirty="0"/>
              <a:t> Случаи, когда потребители страдают из-за приобретения некачественной продукции, нередки, поэтому для небольших компаний страхование производственной ответственности является одной из первостепенных </a:t>
            </a:r>
            <a:r>
              <a:rPr lang="ru-RU" sz="2400" dirty="0" smtClean="0"/>
              <a:t>задач</a:t>
            </a:r>
            <a:endParaRPr lang="ru-RU"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457200"/>
            <a:ext cx="8610600" cy="6370975"/>
          </a:xfrm>
          <a:prstGeom prst="rect">
            <a:avLst/>
          </a:prstGeom>
        </p:spPr>
        <p:txBody>
          <a:bodyPr wrap="square">
            <a:spAutoFit/>
          </a:bodyPr>
          <a:lstStyle/>
          <a:p>
            <a:r>
              <a:rPr lang="ru-RU" sz="2400" dirty="0" smtClean="0"/>
              <a:t>Для того, чтобы сделать правильный выбор в пользу того или иного страхования, важно не только разобраться с тем, какие риски вообще существуют, но и определить, что опаснее всего для вашей компании, для этого проводится анализ. </a:t>
            </a:r>
          </a:p>
          <a:p>
            <a:r>
              <a:rPr lang="ru-RU" sz="2400" b="1" dirty="0" smtClean="0"/>
              <a:t>В ходе проведения анализа необходимо:</a:t>
            </a:r>
          </a:p>
          <a:p>
            <a:pPr>
              <a:buFontTx/>
              <a:buChar char="-"/>
            </a:pPr>
            <a:r>
              <a:rPr lang="ru-RU" sz="2400" dirty="0" smtClean="0"/>
              <a:t>составить список всех существующих рисков;</a:t>
            </a:r>
          </a:p>
          <a:p>
            <a:endParaRPr lang="ru-RU" sz="2400" dirty="0" smtClean="0"/>
          </a:p>
          <a:p>
            <a:pPr>
              <a:buFontTx/>
              <a:buChar char="-"/>
            </a:pPr>
            <a:r>
              <a:rPr lang="ru-RU" sz="2400" dirty="0" smtClean="0"/>
              <a:t>выделить из них те, наступление которых наиболее вероятно;</a:t>
            </a:r>
          </a:p>
          <a:p>
            <a:pPr>
              <a:buFontTx/>
              <a:buChar char="-"/>
            </a:pPr>
            <a:endParaRPr lang="ru-RU" sz="2400" dirty="0" smtClean="0"/>
          </a:p>
          <a:p>
            <a:pPr>
              <a:buFontTx/>
              <a:buChar char="-"/>
            </a:pPr>
            <a:r>
              <a:rPr lang="ru-RU" sz="2400" dirty="0" smtClean="0"/>
              <a:t>посчитать возможные убытки.</a:t>
            </a:r>
          </a:p>
          <a:p>
            <a:endParaRPr lang="ru-RU" sz="2400" dirty="0" smtClean="0"/>
          </a:p>
          <a:p>
            <a:r>
              <a:rPr lang="ru-RU" sz="2400" dirty="0" smtClean="0"/>
              <a:t>На основании полученных данных уже вполне реально выстроить собственную стратегию страхования малого и среднего бизнеса, рассчитать, сколько на это необходимо выделить средств. </a:t>
            </a:r>
            <a:endParaRPr lang="ru-RU"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381000"/>
            <a:ext cx="8534400" cy="5262979"/>
          </a:xfrm>
          <a:prstGeom prst="rect">
            <a:avLst/>
          </a:prstGeom>
        </p:spPr>
        <p:txBody>
          <a:bodyPr wrap="square">
            <a:spAutoFit/>
          </a:bodyPr>
          <a:lstStyle/>
          <a:p>
            <a:pPr algn="ctr"/>
            <a:r>
              <a:rPr lang="ru-RU" sz="2400" b="1" dirty="0" smtClean="0"/>
              <a:t>Страховой пакет для малого бизнеса</a:t>
            </a:r>
          </a:p>
          <a:p>
            <a:r>
              <a:rPr lang="ru-RU" sz="2400" dirty="0" smtClean="0"/>
              <a:t>Страхование физических и юридических лиц в России регулируется Гражданским кодексом и законом «Об организации страхового дела». </a:t>
            </a:r>
          </a:p>
          <a:p>
            <a:r>
              <a:rPr lang="ru-RU" sz="2400" dirty="0" smtClean="0"/>
              <a:t>Страховые компании предлагают стандартные пакеты для малого бизнеса. </a:t>
            </a:r>
          </a:p>
          <a:p>
            <a:r>
              <a:rPr lang="ru-RU" sz="2400" dirty="0" smtClean="0"/>
              <a:t>Можно выбрать такой или попросить страховщика составить персональное предложение.</a:t>
            </a:r>
          </a:p>
          <a:p>
            <a:r>
              <a:rPr lang="ru-RU" sz="2400" b="1" dirty="0" smtClean="0"/>
              <a:t>Как правило, в базовый страховой бизнес-полис входит 3 продукта. </a:t>
            </a:r>
          </a:p>
          <a:p>
            <a:r>
              <a:rPr lang="ru-RU" sz="2400" dirty="0" smtClean="0"/>
              <a:t>Рассмотрим подробнее каждый из них.</a:t>
            </a:r>
          </a:p>
          <a:p>
            <a:r>
              <a:rPr lang="ru-RU" dirty="0" smtClean="0"/>
              <a:t/>
            </a:r>
            <a:br>
              <a:rPr lang="ru-RU" dirty="0" smtClean="0"/>
            </a:b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457200"/>
            <a:ext cx="8458200" cy="5940088"/>
          </a:xfrm>
          <a:prstGeom prst="rect">
            <a:avLst/>
          </a:prstGeom>
        </p:spPr>
        <p:txBody>
          <a:bodyPr wrap="square">
            <a:spAutoFit/>
          </a:bodyPr>
          <a:lstStyle/>
          <a:p>
            <a:pPr algn="ctr"/>
            <a:r>
              <a:rPr lang="ru-RU" sz="2000" b="1" dirty="0" smtClean="0"/>
              <a:t>1. Страхование имущества</a:t>
            </a:r>
          </a:p>
          <a:p>
            <a:r>
              <a:rPr lang="ru-RU" sz="1800" b="1" dirty="0" smtClean="0"/>
              <a:t>Страховой случай.</a:t>
            </a:r>
            <a:r>
              <a:rPr lang="ru-RU" sz="1800" dirty="0" smtClean="0"/>
              <a:t> Имуществу предприятия нанесён ущерб.</a:t>
            </a:r>
          </a:p>
          <a:p>
            <a:r>
              <a:rPr lang="ru-RU" sz="1800" b="1" dirty="0" smtClean="0"/>
              <a:t>Компенсация.</a:t>
            </a:r>
            <a:r>
              <a:rPr lang="ru-RU" sz="1800" dirty="0" smtClean="0"/>
              <a:t> Полная или частичная.</a:t>
            </a:r>
          </a:p>
          <a:p>
            <a:endParaRPr lang="ru-RU" sz="1800" dirty="0" smtClean="0"/>
          </a:p>
          <a:p>
            <a:r>
              <a:rPr lang="ru-RU" sz="1800" dirty="0" smtClean="0"/>
              <a:t>Обычно руководители страхуют имущество от пожара, затопления, стихийных бедствий и противоправных действий третьих лиц. </a:t>
            </a:r>
          </a:p>
          <a:p>
            <a:endParaRPr lang="ru-RU" sz="1800" dirty="0" smtClean="0"/>
          </a:p>
          <a:p>
            <a:r>
              <a:rPr lang="ru-RU" sz="1800" dirty="0" smtClean="0"/>
              <a:t>Юридическое лицо или индивидуальный предприниматель могут застраховать любое имущество, в том числе:</a:t>
            </a:r>
          </a:p>
          <a:p>
            <a:r>
              <a:rPr lang="ru-RU" sz="1800" dirty="0" smtClean="0"/>
              <a:t>автомобиль (по договору КАСКО), а также любой наземный (включая спецтехнику), морской, ж/</a:t>
            </a:r>
            <a:r>
              <a:rPr lang="ru-RU" sz="1800" dirty="0" err="1" smtClean="0"/>
              <a:t>д</a:t>
            </a:r>
            <a:r>
              <a:rPr lang="ru-RU" sz="1800" dirty="0" smtClean="0"/>
              <a:t> и воздушный транспорт;</a:t>
            </a:r>
          </a:p>
          <a:p>
            <a:r>
              <a:rPr lang="ru-RU" sz="1800" dirty="0" smtClean="0"/>
              <a:t>- недвижимость;</a:t>
            </a:r>
          </a:p>
          <a:p>
            <a:r>
              <a:rPr lang="ru-RU" sz="1800" dirty="0" smtClean="0"/>
              <a:t>- оборудование;</a:t>
            </a:r>
          </a:p>
          <a:p>
            <a:r>
              <a:rPr lang="ru-RU" sz="1800" dirty="0" smtClean="0"/>
              <a:t>- товар в обороте;</a:t>
            </a:r>
          </a:p>
          <a:p>
            <a:r>
              <a:rPr lang="ru-RU" sz="1800" dirty="0" smtClean="0"/>
              <a:t>- наличные деньги;</a:t>
            </a:r>
          </a:p>
          <a:p>
            <a:r>
              <a:rPr lang="ru-RU" sz="1800" dirty="0" smtClean="0"/>
              <a:t>- груз во время транспортировки;</a:t>
            </a:r>
          </a:p>
          <a:p>
            <a:r>
              <a:rPr lang="ru-RU" sz="1800" dirty="0" smtClean="0"/>
              <a:t>- сельскохозяйственную продукцию.</a:t>
            </a:r>
          </a:p>
          <a:p>
            <a:r>
              <a:rPr lang="ru-RU" sz="1800" b="1" dirty="0" smtClean="0"/>
              <a:t>Ст. 4 закона «Об организации страхового дела» </a:t>
            </a:r>
            <a:r>
              <a:rPr lang="ru-RU" sz="1800" dirty="0" smtClean="0"/>
              <a:t>(</a:t>
            </a:r>
            <a:r>
              <a:rPr lang="ru-RU" sz="1800" dirty="0" smtClean="0">
                <a:latin typeface="Times New Roman" pitchFamily="18" charset="0"/>
                <a:cs typeface="Times New Roman" pitchFamily="18" charset="0"/>
              </a:rPr>
              <a:t>Закон РФ от 27.11.1992 № 4015-1 (ред. от 22.12.2020) «Об организации страхового дела в Российской Федерации») </a:t>
            </a:r>
            <a:r>
              <a:rPr lang="ru-RU" sz="1800" b="1" dirty="0" smtClean="0"/>
              <a:t/>
            </a:r>
            <a:br>
              <a:rPr lang="ru-RU" sz="1800" b="1" dirty="0" smtClean="0"/>
            </a:br>
            <a:r>
              <a:rPr lang="ru-RU" sz="1800" b="1" dirty="0" smtClean="0"/>
              <a:t>Ст. 930 ГК РФ</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457200"/>
            <a:ext cx="8686800" cy="4524315"/>
          </a:xfrm>
          <a:prstGeom prst="rect">
            <a:avLst/>
          </a:prstGeom>
        </p:spPr>
        <p:txBody>
          <a:bodyPr wrap="square">
            <a:spAutoFit/>
          </a:bodyPr>
          <a:lstStyle/>
          <a:p>
            <a:pPr algn="ctr"/>
            <a:r>
              <a:rPr lang="ru-RU" sz="3200" b="1" dirty="0" smtClean="0">
                <a:latin typeface="Times New Roman" pitchFamily="18" charset="0"/>
                <a:cs typeface="Times New Roman" pitchFamily="18" charset="0"/>
              </a:rPr>
              <a:t>Страхование гражданской ответственности арендатора</a:t>
            </a:r>
          </a:p>
          <a:p>
            <a:r>
              <a:rPr lang="ru-RU" sz="3200" dirty="0" smtClean="0">
                <a:latin typeface="Times New Roman" pitchFamily="18" charset="0"/>
                <a:cs typeface="Times New Roman" pitchFamily="18" charset="0"/>
              </a:rPr>
              <a:t>Предприниматель может застраховать любые арендованные помещения: офисные, торговые, складские и так далее.</a:t>
            </a:r>
          </a:p>
          <a:p>
            <a:r>
              <a:rPr lang="ru-RU" sz="3200" dirty="0" smtClean="0">
                <a:latin typeface="Times New Roman" pitchFamily="18" charset="0"/>
                <a:cs typeface="Times New Roman" pitchFamily="18" charset="0"/>
              </a:rPr>
              <a:t> Коммерческую недвижимость можно застраховать даже от ущерба, нанесённого посетителю, например если гость отеля застрянет в лифте по вине организации.</a:t>
            </a:r>
            <a:endParaRPr lang="ru-RU" sz="32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304800" y="533401"/>
            <a:ext cx="8839200" cy="6370975"/>
          </a:xfrm>
          <a:prstGeom prst="rect">
            <a:avLst/>
          </a:prstGeom>
        </p:spPr>
        <p:txBody>
          <a:bodyPr wrap="square">
            <a:spAutoFit/>
          </a:bodyPr>
          <a:lstStyle/>
          <a:p>
            <a:pPr algn="ctr"/>
            <a:r>
              <a:rPr lang="ru-RU" sz="2400" b="1" dirty="0" smtClean="0">
                <a:latin typeface="Times New Roman" pitchFamily="18" charset="0"/>
                <a:cs typeface="Times New Roman" pitchFamily="18" charset="0"/>
              </a:rPr>
              <a:t>2. Страхование ответственности перед третьими лицами</a:t>
            </a:r>
          </a:p>
          <a:p>
            <a:pPr algn="ctr"/>
            <a:endParaRPr lang="ru-RU" sz="2400" b="1"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Страхование ответственности за неисполнение обязательств по договору</a:t>
            </a:r>
          </a:p>
          <a:p>
            <a:r>
              <a:rPr lang="ru-RU" sz="2400" b="1" dirty="0" smtClean="0">
                <a:latin typeface="Times New Roman" pitchFamily="18" charset="0"/>
                <a:cs typeface="Times New Roman" pitchFamily="18" charset="0"/>
              </a:rPr>
              <a:t>Страховой случай.</a:t>
            </a:r>
            <a:r>
              <a:rPr lang="ru-RU" sz="2400" dirty="0" smtClean="0">
                <a:latin typeface="Times New Roman" pitchFamily="18" charset="0"/>
                <a:cs typeface="Times New Roman" pitchFamily="18" charset="0"/>
              </a:rPr>
              <a:t> Компания нарушает обязательства перед третьими лицами (клиентами или банками).</a:t>
            </a:r>
          </a:p>
          <a:p>
            <a:r>
              <a:rPr lang="ru-RU" sz="2400" dirty="0" smtClean="0">
                <a:latin typeface="Times New Roman" pitchFamily="18" charset="0"/>
                <a:cs typeface="Times New Roman" pitchFamily="18" charset="0"/>
              </a:rPr>
              <a:t>Страховая компания возьмёт на себя неустойку.</a:t>
            </a:r>
          </a:p>
          <a:p>
            <a:r>
              <a:rPr lang="ru-RU" sz="2400" dirty="0" smtClean="0">
                <a:latin typeface="Times New Roman" pitchFamily="18" charset="0"/>
                <a:cs typeface="Times New Roman" pitchFamily="18" charset="0"/>
              </a:rPr>
              <a:t>Ст. 932 ГК РФ</a:t>
            </a:r>
          </a:p>
          <a:p>
            <a:endParaRPr lang="ru-RU" sz="2400" b="1"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Страхование профессиональной ответственности</a:t>
            </a:r>
          </a:p>
          <a:p>
            <a:r>
              <a:rPr lang="ru-RU" sz="2400" b="1" dirty="0" smtClean="0">
                <a:latin typeface="Times New Roman" pitchFamily="18" charset="0"/>
                <a:cs typeface="Times New Roman" pitchFamily="18" charset="0"/>
              </a:rPr>
              <a:t>Страховой случай.</a:t>
            </a:r>
            <a:r>
              <a:rPr lang="ru-RU" sz="2400" dirty="0" smtClean="0">
                <a:latin typeface="Times New Roman" pitchFamily="18" charset="0"/>
                <a:cs typeface="Times New Roman" pitchFamily="18" charset="0"/>
              </a:rPr>
              <a:t> Сотрудник компании допустил во время работы ошибку, которая причинила ущерб бизнесу.</a:t>
            </a:r>
          </a:p>
          <a:p>
            <a:r>
              <a:rPr lang="ru-RU" sz="2400" b="1" dirty="0" smtClean="0">
                <a:latin typeface="Times New Roman" pitchFamily="18" charset="0"/>
                <a:cs typeface="Times New Roman" pitchFamily="18" charset="0"/>
              </a:rPr>
              <a:t>Пример</a:t>
            </a:r>
          </a:p>
          <a:p>
            <a:r>
              <a:rPr lang="ru-RU" sz="2400" i="1" dirty="0" smtClean="0">
                <a:latin typeface="Times New Roman" pitchFamily="18" charset="0"/>
                <a:cs typeface="Times New Roman" pitchFamily="18" charset="0"/>
              </a:rPr>
              <a:t>Штатный юрист защищал интересы компании в суде, но не смог выиграть дело. Если застрахована профессиональная ответственность сотрудника, страховая возместит убытки.</a:t>
            </a:r>
            <a:endParaRPr lang="ru-RU" sz="2400" dirty="0" smtClean="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09600" y="457201"/>
            <a:ext cx="8382000" cy="6124754"/>
          </a:xfrm>
          <a:prstGeom prst="rect">
            <a:avLst/>
          </a:prstGeom>
        </p:spPr>
        <p:txBody>
          <a:bodyPr wrap="square">
            <a:spAutoFit/>
          </a:bodyPr>
          <a:lstStyle/>
          <a:p>
            <a:r>
              <a:rPr lang="ru-RU" sz="2800" b="1" dirty="0" smtClean="0">
                <a:latin typeface="Times New Roman" pitchFamily="18" charset="0"/>
                <a:cs typeface="Times New Roman" pitchFamily="18" charset="0"/>
              </a:rPr>
              <a:t>Обязательное страхование ответственности владельцев транспортных средств</a:t>
            </a:r>
          </a:p>
          <a:p>
            <a:r>
              <a:rPr lang="ru-RU" sz="2800" dirty="0" smtClean="0">
                <a:latin typeface="Times New Roman" pitchFamily="18" charset="0"/>
                <a:cs typeface="Times New Roman" pitchFamily="18" charset="0"/>
              </a:rPr>
              <a:t>Все принадлежащие компании транспортные средства необходимо застраховать по договору ОСАГО (обязательного страхования автогражданской ответственности).</a:t>
            </a:r>
          </a:p>
          <a:p>
            <a:r>
              <a:rPr lang="ru-RU" sz="2800" dirty="0" smtClean="0">
                <a:latin typeface="Times New Roman" pitchFamily="18" charset="0"/>
                <a:cs typeface="Times New Roman" pitchFamily="18" charset="0"/>
              </a:rPr>
              <a:t>Ст. 40 40-ФЗ</a:t>
            </a:r>
          </a:p>
          <a:p>
            <a:r>
              <a:rPr lang="ru-RU" sz="2800" b="1" dirty="0" smtClean="0">
                <a:latin typeface="Times New Roman" pitchFamily="18" charset="0"/>
                <a:cs typeface="Times New Roman" pitchFamily="18" charset="0"/>
              </a:rPr>
              <a:t>Страховой случай.</a:t>
            </a:r>
            <a:r>
              <a:rPr lang="ru-RU" sz="2800" dirty="0" smtClean="0">
                <a:latin typeface="Times New Roman" pitchFamily="18" charset="0"/>
                <a:cs typeface="Times New Roman" pitchFamily="18" charset="0"/>
              </a:rPr>
              <a:t> Водитель попадает в ДТП и причиняет вред имуществу, жизни или здоровью третьего лица.</a:t>
            </a:r>
          </a:p>
          <a:p>
            <a:r>
              <a:rPr lang="ru-RU" sz="1400" b="1" dirty="0" smtClean="0">
                <a:latin typeface="Times New Roman" pitchFamily="18" charset="0"/>
                <a:cs typeface="Times New Roman" pitchFamily="18" charset="0"/>
              </a:rPr>
              <a:t>Компенсация.</a:t>
            </a:r>
            <a:r>
              <a:rPr lang="ru-RU" sz="1400" dirty="0" smtClean="0">
                <a:latin typeface="Times New Roman" pitchFamily="18" charset="0"/>
                <a:cs typeface="Times New Roman" pitchFamily="18" charset="0"/>
              </a:rPr>
              <a:t> Максимальный размер выплат по полису ОСАГО в 2019 году составляет 500 тысяч рублей, если причинён вред жизни и здоровью потерпевшего, и 400 тысяч рублей при необходимости возместить только имущественные потери. Если же сумма ущерба превысит этот лимит, предприятию придётся доплачивать из собственных денег. Чтобы этого избежать, можно заранее заключить дополнительный договор ДСАГО (добровольного страхования автогражданской ответственности).</a:t>
            </a:r>
          </a:p>
          <a:p>
            <a:r>
              <a:rPr lang="ru-RU" sz="1400" dirty="0" smtClean="0">
                <a:latin typeface="Times New Roman" pitchFamily="18" charset="0"/>
                <a:cs typeface="Times New Roman" pitchFamily="18" charset="0"/>
              </a:rPr>
              <a:t>Ст. 7 40-ФЗ</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Ст. 18 40-ФЗ</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П. 5 ст. 4 40-ФЗ</a:t>
            </a:r>
            <a:endParaRPr lang="ru-RU" sz="28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2400" y="457200"/>
            <a:ext cx="8839200" cy="4031873"/>
          </a:xfrm>
          <a:prstGeom prst="rect">
            <a:avLst/>
          </a:prstGeom>
        </p:spPr>
        <p:txBody>
          <a:bodyPr wrap="square">
            <a:spAutoFit/>
          </a:bodyPr>
          <a:lstStyle/>
          <a:p>
            <a:r>
              <a:rPr lang="ru-RU" sz="3200" b="1" dirty="0" smtClean="0">
                <a:latin typeface="Times New Roman" pitchFamily="18" charset="0"/>
                <a:cs typeface="Times New Roman" pitchFamily="18" charset="0"/>
              </a:rPr>
              <a:t>3. Страхование предпринимательских рисков</a:t>
            </a:r>
          </a:p>
          <a:p>
            <a:r>
              <a:rPr lang="ru-RU" sz="2800" b="1" dirty="0" smtClean="0">
                <a:latin typeface="Times New Roman" pitchFamily="18" charset="0"/>
                <a:cs typeface="Times New Roman" pitchFamily="18" charset="0"/>
              </a:rPr>
              <a:t>Страховой случай. </a:t>
            </a:r>
            <a:r>
              <a:rPr lang="ru-RU" sz="2800" dirty="0" smtClean="0">
                <a:latin typeface="Times New Roman" pitchFamily="18" charset="0"/>
                <a:cs typeface="Times New Roman" pitchFamily="18" charset="0"/>
              </a:rPr>
              <a:t>Потеря ресурсов или </a:t>
            </a:r>
            <a:r>
              <a:rPr lang="ru-RU" sz="2800" dirty="0" err="1" smtClean="0">
                <a:latin typeface="Times New Roman" pitchFamily="18" charset="0"/>
                <a:cs typeface="Times New Roman" pitchFamily="18" charset="0"/>
              </a:rPr>
              <a:t>недополучение</a:t>
            </a:r>
            <a:r>
              <a:rPr lang="ru-RU" sz="2800" dirty="0" smtClean="0">
                <a:latin typeface="Times New Roman" pitchFamily="18" charset="0"/>
                <a:cs typeface="Times New Roman" pitchFamily="18" charset="0"/>
              </a:rPr>
              <a:t> дохода в сравнении с прогнозируемым.</a:t>
            </a:r>
          </a:p>
          <a:p>
            <a:r>
              <a:rPr lang="ru-RU" sz="2800" dirty="0" smtClean="0">
                <a:latin typeface="Times New Roman" pitchFamily="18" charset="0"/>
                <a:cs typeface="Times New Roman" pitchFamily="18" charset="0"/>
              </a:rPr>
              <a:t>Как правило, предпринимательские риски нельзя застраховать без предварительного страхования недвижимости и оборудования. Получить выплату по такому договору может только сам предприниматель, </a:t>
            </a:r>
            <a:r>
              <a:rPr lang="ru-RU" sz="2800" dirty="0" err="1" smtClean="0">
                <a:latin typeface="Times New Roman" pitchFamily="18" charset="0"/>
                <a:cs typeface="Times New Roman" pitchFamily="18" charset="0"/>
              </a:rPr>
              <a:t>выгодоприобретателей</a:t>
            </a:r>
            <a:r>
              <a:rPr lang="ru-RU" sz="2800" dirty="0" smtClean="0">
                <a:latin typeface="Times New Roman" pitchFamily="18" charset="0"/>
                <a:cs typeface="Times New Roman" pitchFamily="18" charset="0"/>
              </a:rPr>
              <a:t> по нему не бывает.</a:t>
            </a:r>
          </a:p>
          <a:p>
            <a:r>
              <a:rPr lang="ru-RU" sz="2800" dirty="0" smtClean="0">
                <a:latin typeface="Times New Roman" pitchFamily="18" charset="0"/>
                <a:cs typeface="Times New Roman" pitchFamily="18" charset="0"/>
              </a:rPr>
              <a:t>Ст. 933 ГК РФ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5800" y="533400"/>
            <a:ext cx="8229600" cy="3970318"/>
          </a:xfrm>
          <a:prstGeom prst="rect">
            <a:avLst/>
          </a:prstGeom>
        </p:spPr>
        <p:txBody>
          <a:bodyPr wrap="square">
            <a:spAutoFit/>
          </a:bodyPr>
          <a:lstStyle/>
          <a:p>
            <a:r>
              <a:rPr lang="ru-RU" sz="2800" dirty="0" smtClean="0">
                <a:latin typeface="Times New Roman" pitchFamily="18" charset="0"/>
                <a:cs typeface="Times New Roman" pitchFamily="18" charset="0"/>
              </a:rPr>
              <a:t>В стандартный пакет для малого бизнеса входит </a:t>
            </a:r>
            <a:r>
              <a:rPr lang="ru-RU" sz="2800" b="1" dirty="0" smtClean="0">
                <a:latin typeface="Times New Roman" pitchFamily="18" charset="0"/>
                <a:cs typeface="Times New Roman" pitchFamily="18" charset="0"/>
              </a:rPr>
              <a:t>страхование от производственного перерыва:</a:t>
            </a:r>
            <a:r>
              <a:rPr lang="ru-RU" sz="2800" dirty="0" smtClean="0">
                <a:latin typeface="Times New Roman" pitchFamily="18" charset="0"/>
                <a:cs typeface="Times New Roman" pitchFamily="18" charset="0"/>
              </a:rPr>
              <a:t> страховая возместит убытки, если предприятие не сможет работать в течение определенного времени. </a:t>
            </a:r>
          </a:p>
          <a:p>
            <a:r>
              <a:rPr lang="ru-RU" sz="2800" dirty="0" smtClean="0">
                <a:latin typeface="Times New Roman" pitchFamily="18" charset="0"/>
                <a:cs typeface="Times New Roman" pitchFamily="18" charset="0"/>
              </a:rPr>
              <a:t>Кроме того, застраховать можно и другие предпринимательские риски. </a:t>
            </a:r>
          </a:p>
          <a:p>
            <a:r>
              <a:rPr lang="ru-RU" sz="2800" dirty="0" smtClean="0">
                <a:latin typeface="Times New Roman" pitchFamily="18" charset="0"/>
                <a:cs typeface="Times New Roman" pitchFamily="18" charset="0"/>
              </a:rPr>
              <a:t>Например, существует страховка от банкротства или нарушения контрагентом договорных обязательств.</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00" y="762000"/>
            <a:ext cx="7924800" cy="5447645"/>
          </a:xfrm>
          <a:prstGeom prst="rect">
            <a:avLst/>
          </a:prstGeom>
        </p:spPr>
        <p:txBody>
          <a:bodyPr wrap="square">
            <a:spAutoFit/>
          </a:bodyPr>
          <a:lstStyle/>
          <a:p>
            <a:r>
              <a:rPr lang="ru-RU" sz="2800" b="1" dirty="0" smtClean="0">
                <a:latin typeface="Times New Roman" pitchFamily="18" charset="0"/>
                <a:cs typeface="Times New Roman" pitchFamily="18" charset="0"/>
              </a:rPr>
              <a:t>Дополнительные опции: личное страхование сотрудников</a:t>
            </a:r>
          </a:p>
          <a:p>
            <a:r>
              <a:rPr lang="ru-RU" sz="2800" dirty="0" smtClean="0">
                <a:latin typeface="Times New Roman" pitchFamily="18" charset="0"/>
                <a:cs typeface="Times New Roman" pitchFamily="18" charset="0"/>
              </a:rPr>
              <a:t>Базовый страховой пакет можно дополнить услугой личного страхования сотрудников. Это повысит престиж предприятия на рынке труда, поможет привлечь и удержать перспективных работников. А для компаний, которые платят налоги по упрощённой системе «доходы минус расходы», корпоративное страхование работников </a:t>
            </a:r>
            <a:r>
              <a:rPr lang="ru-RU" sz="2800" dirty="0" smtClean="0">
                <a:latin typeface="Times New Roman" pitchFamily="18" charset="0"/>
                <a:cs typeface="Times New Roman" pitchFamily="18" charset="0"/>
                <a:hlinkClick r:id="rId2"/>
              </a:rPr>
              <a:t>уменьшит</a:t>
            </a:r>
            <a:r>
              <a:rPr lang="ru-RU" sz="2800" dirty="0" smtClean="0">
                <a:latin typeface="Times New Roman" pitchFamily="18" charset="0"/>
                <a:cs typeface="Times New Roman" pitchFamily="18" charset="0"/>
              </a:rPr>
              <a:t> налогооблагаемую базу.</a:t>
            </a:r>
          </a:p>
          <a:p>
            <a:r>
              <a:rPr lang="ru-RU" sz="2000" dirty="0" smtClean="0">
                <a:latin typeface="Times New Roman" pitchFamily="18" charset="0"/>
                <a:cs typeface="Times New Roman" pitchFamily="18" charset="0"/>
              </a:rPr>
              <a:t>п. 16 ст. 255 НК РФ</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п. 1 ст. 221 НК РФ</a:t>
            </a:r>
            <a:endParaRPr lang="ru-RU" sz="20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5800" y="335846"/>
            <a:ext cx="8153400" cy="6063198"/>
          </a:xfrm>
          <a:prstGeom prst="rect">
            <a:avLst/>
          </a:prstGeom>
        </p:spPr>
        <p:txBody>
          <a:bodyPr wrap="square">
            <a:spAutoFit/>
          </a:bodyPr>
          <a:lstStyle/>
          <a:p>
            <a:r>
              <a:rPr lang="ru-RU" sz="2400" b="1" dirty="0" smtClean="0">
                <a:latin typeface="Times New Roman" pitchFamily="18" charset="0"/>
                <a:cs typeface="Times New Roman" pitchFamily="18" charset="0"/>
              </a:rPr>
              <a:t>Выводы:</a:t>
            </a:r>
          </a:p>
          <a:p>
            <a:pPr marL="514350" indent="-514350" algn="just">
              <a:buAutoNum type="arabicPeriod"/>
            </a:pPr>
            <a:r>
              <a:rPr lang="ru-RU" sz="2400" b="1" dirty="0" smtClean="0">
                <a:latin typeface="Times New Roman" pitchFamily="18" charset="0"/>
                <a:cs typeface="Times New Roman" pitchFamily="18" charset="0"/>
              </a:rPr>
              <a:t>Ключевой момент в страховании –</a:t>
            </a:r>
            <a:r>
              <a:rPr lang="ru-RU" sz="24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это страховой договор.</a:t>
            </a:r>
            <a:r>
              <a:rPr lang="ru-RU" sz="2400" dirty="0" smtClean="0">
                <a:latin typeface="Times New Roman" pitchFamily="18" charset="0"/>
                <a:cs typeface="Times New Roman" pitchFamily="18" charset="0"/>
              </a:rPr>
              <a:t> Текст контракта нужно внимательно изучить перед подписанием, чтобы точно понимать, на что именно вы соглашаетесь. В договоре обычно детально расписываются страховые случаи и условия их наступления, а также лимит суммы, которую вам выплатят.</a:t>
            </a:r>
          </a:p>
          <a:p>
            <a:pPr marL="514350" indent="-514350" algn="just">
              <a:buAutoNum type="arabicPeriod"/>
            </a:pPr>
            <a:r>
              <a:rPr lang="ru-RU" sz="2400" b="1" dirty="0" smtClean="0">
                <a:latin typeface="Times New Roman" pitchFamily="18" charset="0"/>
                <a:cs typeface="Times New Roman" pitchFamily="18" charset="0"/>
              </a:rPr>
              <a:t>Страхование малого бизнеса </a:t>
            </a:r>
            <a:r>
              <a:rPr lang="ru-RU" sz="2400" dirty="0" smtClean="0">
                <a:latin typeface="Times New Roman" pitchFamily="18" charset="0"/>
                <a:cs typeface="Times New Roman" pitchFamily="18" charset="0"/>
              </a:rPr>
              <a:t>становится обязательным, если его владелец собирается взять в банке кредит на развитие, например. Без заключения страхового договора оформить ссуду не получится.</a:t>
            </a:r>
          </a:p>
          <a:p>
            <a:pPr marL="514350" indent="-514350" algn="just">
              <a:buFont typeface="+mj-lt"/>
              <a:buAutoNum type="arabicPeriod"/>
            </a:pPr>
            <a:r>
              <a:rPr lang="ru-RU" sz="2400" b="1" dirty="0" smtClean="0">
                <a:latin typeface="Times New Roman" pitchFamily="18" charset="0"/>
                <a:cs typeface="Times New Roman" pitchFamily="18" charset="0"/>
              </a:rPr>
              <a:t>Страховые выплаты выгодны в какой-то мере и самой компании</a:t>
            </a:r>
            <a:r>
              <a:rPr lang="ru-RU" sz="2400" dirty="0" smtClean="0">
                <a:latin typeface="Times New Roman" pitchFamily="18" charset="0"/>
                <a:cs typeface="Times New Roman" pitchFamily="18" charset="0"/>
              </a:rPr>
              <a:t>, поскольку они позволяют снизить налогооблагаемую базу. Причём к подобным вычетам у ФНС РФ вопросов не возникает.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8200" y="609600"/>
            <a:ext cx="7543800" cy="5632311"/>
          </a:xfrm>
          <a:prstGeom prst="rect">
            <a:avLst/>
          </a:prstGeom>
        </p:spPr>
        <p:txBody>
          <a:bodyPr wrap="square">
            <a:spAutoFit/>
          </a:bodyPr>
          <a:lstStyle/>
          <a:p>
            <a:r>
              <a:rPr lang="ru-RU" sz="2400" dirty="0" smtClean="0">
                <a:latin typeface="Times New Roman" pitchFamily="18" charset="0"/>
                <a:cs typeface="Times New Roman" pitchFamily="18" charset="0"/>
              </a:rPr>
              <a:t>Описать каждое направление страхования малого и среднего бизнеса в России сложно. Рынок не перестает развиваться, а новые проекты появляются ежемесячно. Ставки по программам пока оставляют желать лучшего. Страховые компании неохотно снижают тарифы, ведь коммерческая деятельность характеризуется повышенными рисками.</a:t>
            </a:r>
          </a:p>
          <a:p>
            <a:r>
              <a:rPr lang="ru-RU" sz="2400" dirty="0" smtClean="0">
                <a:latin typeface="Times New Roman" pitchFamily="18" charset="0"/>
                <a:cs typeface="Times New Roman" pitchFamily="18" charset="0"/>
              </a:rPr>
              <a:t>При заключении договоров юристы рекомендуют:</a:t>
            </a:r>
          </a:p>
          <a:p>
            <a:r>
              <a:rPr lang="ru-RU" sz="2400" dirty="0" smtClean="0">
                <a:latin typeface="Times New Roman" pitchFamily="18" charset="0"/>
                <a:cs typeface="Times New Roman" pitchFamily="18" charset="0"/>
              </a:rPr>
              <a:t>- отдавать предпочтение крупным и авторитетным компаниям;</a:t>
            </a:r>
          </a:p>
          <a:p>
            <a:r>
              <a:rPr lang="ru-RU" sz="2400" dirty="0" smtClean="0">
                <a:latin typeface="Times New Roman" pitchFamily="18" charset="0"/>
                <a:cs typeface="Times New Roman" pitchFamily="18" charset="0"/>
              </a:rPr>
              <a:t>- внимательно изучать правила предоставления защиты, документы официального сайта;</a:t>
            </a:r>
          </a:p>
          <a:p>
            <a:r>
              <a:rPr lang="ru-RU" sz="2400" dirty="0" smtClean="0">
                <a:latin typeface="Times New Roman" pitchFamily="18" charset="0"/>
                <a:cs typeface="Times New Roman" pitchFamily="18" charset="0"/>
              </a:rPr>
              <a:t>- анализировать судебную практику;</a:t>
            </a:r>
          </a:p>
          <a:p>
            <a:r>
              <a:rPr lang="ru-RU" sz="2400" dirty="0" smtClean="0">
                <a:latin typeface="Times New Roman" pitchFamily="18" charset="0"/>
                <a:cs typeface="Times New Roman" pitchFamily="18" charset="0"/>
              </a:rPr>
              <a:t>- предоставлять агенту только полную и достоверную информацию.</a:t>
            </a:r>
            <a:endParaRPr lang="ru-RU" sz="24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Пиксел">
  <a:themeElements>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Пиксел">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Пиксел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Пиксел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Пиксел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Пиксел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Пиксел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Пиксел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Пиксел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Пиксел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Пиксел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Пиксел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Pixel</Template>
  <TotalTime>894</TotalTime>
  <Words>1141</Words>
  <Application>Microsoft Office PowerPoint</Application>
  <PresentationFormat>Экран (4:3)</PresentationFormat>
  <Paragraphs>115</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Пиксел</vt:lpstr>
      <vt:lpstr>СТРАХОВАНИЕ МАЛОГО И СРЕДНЕГО БИЗНЕСА</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1</dc:creator>
  <cp:lastModifiedBy>Sergey</cp:lastModifiedBy>
  <cp:revision>33</cp:revision>
  <cp:lastPrinted>1601-01-01T00:00:00Z</cp:lastPrinted>
  <dcterms:created xsi:type="dcterms:W3CDTF">1601-01-01T00:00:00Z</dcterms:created>
  <dcterms:modified xsi:type="dcterms:W3CDTF">2021-01-10T08:16:52Z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