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3"/>
  </p:notesMasterIdLst>
  <p:sldIdLst>
    <p:sldId id="256" r:id="rId2"/>
    <p:sldId id="271" r:id="rId3"/>
    <p:sldId id="273" r:id="rId4"/>
    <p:sldId id="274" r:id="rId5"/>
    <p:sldId id="275" r:id="rId6"/>
    <p:sldId id="258" r:id="rId7"/>
    <p:sldId id="259" r:id="rId8"/>
    <p:sldId id="276" r:id="rId9"/>
    <p:sldId id="277" r:id="rId10"/>
    <p:sldId id="261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15" autoAdjust="0"/>
  </p:normalViewPr>
  <p:slideViewPr>
    <p:cSldViewPr>
      <p:cViewPr>
        <p:scale>
          <a:sx n="87" d="100"/>
          <a:sy n="87" d="100"/>
        </p:scale>
        <p:origin x="54" y="19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5;&#1083;&#1077;&#1085;&#1072;\Desktop\&#1056;&#1040;&#1041;&#1054;&#1058;&#1040;\&#1050;&#1086;&#1089;&#1090;&#1088;&#1091;&#1073;-%20&#1043;&#1056;&#1040;&#1053;&#1058;2\&#1048;&#1085;&#1076;&#1077;&#1082;&#1089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5;&#1083;&#1077;&#1085;&#1072;\Desktop\&#1056;&#1077;&#1085;&#1090;&#1072;&#1073;&#1077;&#1083;&#1100;&#1085;&#1086;&#1089;&#1090;&#110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1608243703476184"/>
          <c:y val="4.9516762207477034E-2"/>
          <c:w val="0.83836100946626557"/>
          <c:h val="0.70819661438058634"/>
        </c:manualLayout>
      </c:layout>
      <c:lineChart>
        <c:grouping val="standard"/>
        <c:ser>
          <c:idx val="0"/>
          <c:order val="0"/>
          <c:tx>
            <c:strRef>
              <c:f>валово!$B$27:$B$36</c:f>
              <c:strCache>
                <c:ptCount val="1"/>
                <c:pt idx="0">
                  <c:v>1664 2458,4 2309,3 2341,6 3062,4 3303,5 2669,5 2391,7 1788,2 4335,3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c:spPr>
          <c:marker>
            <c:spPr>
              <a:ln>
                <a:gradFill flip="none" rotWithShape="1">
                  <a:gsLst>
                    <a:gs pos="0">
                      <a:schemeClr val="tx1"/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prstDash val="sysDot"/>
              </a:ln>
            </c:spPr>
          </c:marker>
          <c:dLbls>
            <c:dLbl>
              <c:idx val="1"/>
              <c:layout>
                <c:manualLayout>
                  <c:x val="-4.9895272879827007E-2"/>
                  <c:y val="-3.1142617740551687E-2"/>
                </c:manualLayout>
              </c:layout>
              <c:showVal val="1"/>
            </c:dLbl>
            <c:dLbl>
              <c:idx val="2"/>
              <c:layout>
                <c:manualLayout>
                  <c:x val="-4.7725913189399484E-2"/>
                  <c:y val="3.1142617740551659E-2"/>
                </c:manualLayout>
              </c:layout>
              <c:showVal val="1"/>
            </c:dLbl>
            <c:dLbl>
              <c:idx val="4"/>
              <c:layout>
                <c:manualLayout>
                  <c:x val="-7.158886978409898E-2"/>
                  <c:y val="-3.4256879514606847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trendline>
            <c:spPr>
              <a:ln cmpd="sng">
                <a:solidFill>
                  <a:prstClr val="black"/>
                </a:solidFill>
              </a:ln>
            </c:spPr>
            <c:trendlineType val="linear"/>
          </c:trendline>
          <c:cat>
            <c:strRef>
              <c:f>валово!$A$27:$A$36</c:f>
              <c:strCache>
                <c:ptCount val="10"/>
                <c:pt idx="0">
                  <c:v>1998-2002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</c:strCache>
            </c:strRef>
          </c:cat>
          <c:val>
            <c:numRef>
              <c:f>валово!$B$27:$B$36</c:f>
              <c:numCache>
                <c:formatCode>General</c:formatCode>
                <c:ptCount val="10"/>
                <c:pt idx="0">
                  <c:v>1664</c:v>
                </c:pt>
                <c:pt idx="1">
                  <c:v>2458.4</c:v>
                </c:pt>
                <c:pt idx="2">
                  <c:v>2309.3000000000002</c:v>
                </c:pt>
                <c:pt idx="3">
                  <c:v>2341.6</c:v>
                </c:pt>
                <c:pt idx="4">
                  <c:v>3062.4</c:v>
                </c:pt>
                <c:pt idx="5">
                  <c:v>3303.5</c:v>
                </c:pt>
                <c:pt idx="6">
                  <c:v>2669.5</c:v>
                </c:pt>
                <c:pt idx="7">
                  <c:v>2391.6999999999998</c:v>
                </c:pt>
                <c:pt idx="8">
                  <c:v>1788.2</c:v>
                </c:pt>
                <c:pt idx="9">
                  <c:v>4335.3</c:v>
                </c:pt>
              </c:numCache>
            </c:numRef>
          </c:val>
        </c:ser>
        <c:marker val="1"/>
        <c:axId val="52982528"/>
        <c:axId val="52984448"/>
      </c:lineChart>
      <c:catAx>
        <c:axId val="52982528"/>
        <c:scaling>
          <c:orientation val="minMax"/>
        </c:scaling>
        <c:axPos val="b"/>
        <c:title>
          <c:tx>
            <c:rich>
              <a:bodyPr rot="0" vert="horz"/>
              <a:lstStyle/>
              <a:p>
                <a:pPr>
                  <a:defRPr sz="1100" spc="100" baseline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 spc="100" baseline="0">
                    <a:latin typeface="Times New Roman" pitchFamily="18" charset="0"/>
                    <a:cs typeface="Times New Roman" pitchFamily="18" charset="0"/>
                  </a:rPr>
                  <a:t>Годы</a:t>
                </a:r>
              </a:p>
            </c:rich>
          </c:tx>
          <c:layout>
            <c:manualLayout>
              <c:xMode val="edge"/>
              <c:yMode val="edge"/>
              <c:x val="0.50961555871602549"/>
              <c:y val="0.86093251787083569"/>
            </c:manualLayout>
          </c:layout>
        </c:title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400" b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984448"/>
        <c:crosses val="autoZero"/>
        <c:auto val="1"/>
        <c:lblAlgn val="ctr"/>
        <c:lblOffset val="100"/>
      </c:catAx>
      <c:valAx>
        <c:axId val="52984448"/>
        <c:scaling>
          <c:orientation val="minMax"/>
          <c:min val="1000"/>
        </c:scaling>
        <c:axPos val="l"/>
        <c:title>
          <c:tx>
            <c:rich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тыс. т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2982528"/>
        <c:crosses val="autoZero"/>
        <c:crossBetween val="between"/>
      </c:valAx>
      <c:spPr>
        <a:effectLst>
          <a:outerShdw blurRad="50800" dist="50800" dir="5400000" algn="ctr" rotWithShape="0">
            <a:schemeClr val="bg1"/>
          </a:outerShdw>
        </a:effectLst>
      </c:spPr>
    </c:plotArea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AngAx val="1"/>
    </c:view3D>
    <c:plotArea>
      <c:layout/>
      <c:bar3DChart>
        <c:barDir val="col"/>
        <c:grouping val="clustered"/>
        <c:ser>
          <c:idx val="3"/>
          <c:order val="0"/>
          <c:tx>
            <c:v>По области</c:v>
          </c:tx>
          <c:spPr>
            <a:solidFill>
              <a:srgbClr val="9BBB59">
                <a:lumMod val="75000"/>
                <a:alpha val="91000"/>
              </a:srgbClr>
            </a:solidFill>
            <a:ln>
              <a:solidFill>
                <a:schemeClr val="tx1"/>
              </a:solidFill>
            </a:ln>
          </c:spPr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[Рентабельность.xlsx]Лист2!$A$3:$A$9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[Рентабельность.xlsx]Лист2!$B$3:$B$9</c:f>
              <c:numCache>
                <c:formatCode>General</c:formatCode>
                <c:ptCount val="7"/>
                <c:pt idx="0">
                  <c:v>14</c:v>
                </c:pt>
                <c:pt idx="1">
                  <c:v>32</c:v>
                </c:pt>
                <c:pt idx="2">
                  <c:v>1</c:v>
                </c:pt>
                <c:pt idx="3">
                  <c:v>6</c:v>
                </c:pt>
                <c:pt idx="4">
                  <c:v>35</c:v>
                </c:pt>
                <c:pt idx="5">
                  <c:v>2</c:v>
                </c:pt>
                <c:pt idx="6">
                  <c:v>34</c:v>
                </c:pt>
              </c:numCache>
            </c:numRef>
          </c:val>
        </c:ser>
        <c:ser>
          <c:idx val="0"/>
          <c:order val="1"/>
          <c:tx>
            <c:v>В агрохолдингах</c:v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solidFill>
                <a:prstClr val="black"/>
              </a:solidFill>
            </a:ln>
          </c:spPr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[Рентабельность.xlsx]Лист2!$A$3:$A$9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[Рентабельность.xlsx]Лист2!$C$3:$C$9</c:f>
              <c:numCache>
                <c:formatCode>General</c:formatCode>
                <c:ptCount val="7"/>
                <c:pt idx="0">
                  <c:v>17</c:v>
                </c:pt>
                <c:pt idx="1">
                  <c:v>36</c:v>
                </c:pt>
                <c:pt idx="2">
                  <c:v>2</c:v>
                </c:pt>
                <c:pt idx="3">
                  <c:v>8</c:v>
                </c:pt>
                <c:pt idx="4">
                  <c:v>41</c:v>
                </c:pt>
                <c:pt idx="5">
                  <c:v>7.2</c:v>
                </c:pt>
                <c:pt idx="6">
                  <c:v>38.9</c:v>
                </c:pt>
              </c:numCache>
            </c:numRef>
          </c:val>
        </c:ser>
        <c:ser>
          <c:idx val="1"/>
          <c:order val="2"/>
          <c:tx>
            <c:v>В сельхозпредприятиях, не вошедших в агрохолдинги</c:v>
          </c:tx>
          <c:spPr>
            <a:ln>
              <a:solidFill>
                <a:prstClr val="black"/>
              </a:solidFill>
            </a:ln>
          </c:spPr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[Рентабельность.xlsx]Лист2!$A$3:$A$9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[Рентабельность.xlsx]Лист2!$D$3:$D$9</c:f>
              <c:numCache>
                <c:formatCode>General</c:formatCode>
                <c:ptCount val="7"/>
                <c:pt idx="0">
                  <c:v>9.6</c:v>
                </c:pt>
                <c:pt idx="1">
                  <c:v>20</c:v>
                </c:pt>
                <c:pt idx="2">
                  <c:v>0.5</c:v>
                </c:pt>
                <c:pt idx="3">
                  <c:v>5</c:v>
                </c:pt>
                <c:pt idx="4">
                  <c:v>31</c:v>
                </c:pt>
                <c:pt idx="5">
                  <c:v>0.70000000000000062</c:v>
                </c:pt>
                <c:pt idx="6">
                  <c:v>10.200000000000001</c:v>
                </c:pt>
              </c:numCache>
            </c:numRef>
          </c:val>
        </c:ser>
        <c:dLbls>
          <c:showVal val="1"/>
        </c:dLbls>
        <c:gapWidth val="74"/>
        <c:gapDepth val="170"/>
        <c:shape val="box"/>
        <c:axId val="54820864"/>
        <c:axId val="54822784"/>
        <c:axId val="0"/>
      </c:bar3DChart>
      <c:catAx>
        <c:axId val="548208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Годы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4822784"/>
        <c:crosses val="autoZero"/>
        <c:auto val="1"/>
        <c:lblAlgn val="ctr"/>
        <c:lblOffset val="100"/>
      </c:catAx>
      <c:valAx>
        <c:axId val="54822784"/>
        <c:scaling>
          <c:orientation val="minMax"/>
          <c:max val="40"/>
          <c:min val="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Рентабельность, %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4820864"/>
        <c:crosses val="autoZero"/>
        <c:crossBetween val="between"/>
        <c:majorUnit val="5"/>
      </c:valAx>
    </c:plotArea>
    <c:legend>
      <c:legendPos val="b"/>
      <c:layout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spPr>
    <a:effectLst>
      <a:outerShdw blurRad="292100" dist="50800" dir="5400000" sx="20000" sy="20000" algn="ctr" rotWithShape="0">
        <a:srgbClr val="1F497D">
          <a:lumMod val="40000"/>
          <a:lumOff val="60000"/>
        </a:srgbClr>
      </a:outerShdw>
    </a:effectLst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F5DC9-4090-4300-A65C-CAE15E891D8C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3324A-9810-426D-9694-B1DA07620E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3324A-9810-426D-9694-B1DA07620EF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43107F5-18D9-4889-B0DD-5EA4F2E696B6}" type="datetimeFigureOut">
              <a:rPr lang="ru-RU" smtClean="0"/>
              <a:pPr/>
              <a:t>04.03.2013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BF2809-3BDE-407B-9024-2839454FD3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[4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4293096"/>
            <a:ext cx="3240360" cy="20320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44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708920"/>
            <a:ext cx="7920880" cy="172819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ПУТИ ПОВЫШЕНИЯ ЭФФЕКТИВНОСТИ СВЕКЛОСАХАРНОГО ПРОИЗВОДСТВА  В БЕЛГОРОДСКОЙ ОБЛАСТИ</a:t>
            </a:r>
            <a:endParaRPr lang="ru-RU" sz="2800" b="1" dirty="0">
              <a:solidFill>
                <a:schemeClr val="tx1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CAEJWFF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1052736"/>
            <a:ext cx="2822823" cy="1584176"/>
          </a:xfrm>
          <a:prstGeom prst="rect">
            <a:avLst/>
          </a:prstGeom>
        </p:spPr>
      </p:pic>
      <p:pic>
        <p:nvPicPr>
          <p:cNvPr id="6" name="Рисунок 5" descr="i[6]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548680"/>
            <a:ext cx="3024336" cy="1944216"/>
          </a:xfrm>
          <a:prstGeom prst="rect">
            <a:avLst/>
          </a:prstGeom>
        </p:spPr>
      </p:pic>
      <p:pic>
        <p:nvPicPr>
          <p:cNvPr id="8" name="Рисунок 7" descr="iCAKT5BHF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4797152"/>
            <a:ext cx="2376264" cy="1644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323528" y="188640"/>
            <a:ext cx="8501062" cy="3600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СИСТЕМА ПОКАЗАТЕЛЕЙ ЭФФЕКТИВНОСТИ СВЕКЛОСАХАРНОГО ПРОИЗВОДСТВА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23528" y="620688"/>
            <a:ext cx="1944216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ПОКАЗАТЕЛИ ЭКОНОМИЧЕСКОЙ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ЭФФЕКТИВНОСТИ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411760" y="620688"/>
            <a:ext cx="2060575" cy="792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ПОКАЗАТЕЛИ ОРГАНИЗАЦИОННО-ТЕХНОЛОГИЧЕСКОЙ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ЭФФЕКТИВНОСТИ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572000" y="620688"/>
            <a:ext cx="2095500" cy="792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ПОКАЗАТЕЛИ СОЦИАЛЬНОЙ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ЭФФЕКТИВНОСТИ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732240" y="620688"/>
            <a:ext cx="2095500" cy="792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ПОКАЗАТЕЛИ ЭКОЛОГИЧЕСКОЙ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ЭФФЕКТИВНОСТИ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79512" y="1556792"/>
            <a:ext cx="1656183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Себестоимость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Валовой доход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Прибыль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Рентабельность производства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979713" y="1556792"/>
            <a:ext cx="2232247" cy="40324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Урожайность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Производительность труда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Фондоёмкость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Материалоёмкость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Выход сахара с 1 га посевной площади сахарной свеклы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Сахаристость сахарной свеклы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Загрязненность сахарной свеклы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Процент потерь свеклы при транспортировке и хранении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067944" y="1556792"/>
            <a:ext cx="2664296" cy="40324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Удельный вес заработной платы рабочих в производственных расходах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Соотношение уровня заработной платы в свекловодстве  и при производстве сахара  по сравнению с уровнем средней оплаты труда в АПК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Соотношение, учитывающее соответствие условий труда работников свеклосахарного производства нормативным требованиям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732240" y="1556792"/>
            <a:ext cx="2411760" cy="40324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Доля экологической чистоты продукции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кислорода, выделяемого 1 га посевов сахарной свеклы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 воды на производство 1 т  сахара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Сброс загрязненных сточных вод в расчете на 1 т произведенного сахара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2698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Доля отходов свеклосахарного производства, не подлежащих утилизации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566124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238750" algn="l"/>
              </a:tabLst>
            </a:pP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Рис. 1 Система показателей эффективности свеклосахарного производства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23528" y="620688"/>
          <a:ext cx="882047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331640" y="4715274"/>
            <a:ext cx="733099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Условные обозначения: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 _ _ _ _  фактический валовой сбор;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выравненный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валовой сбор.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2 – Выравнивание валового сбора сахарной свеклы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среднем по Белгородской области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476672"/>
          <a:ext cx="8352929" cy="6379464"/>
        </p:xfrm>
        <a:graphic>
          <a:graphicData uri="http://schemas.openxmlformats.org/drawingml/2006/table">
            <a:tbl>
              <a:tblPr/>
              <a:tblGrid>
                <a:gridCol w="2017697"/>
                <a:gridCol w="954428"/>
                <a:gridCol w="1344574"/>
                <a:gridCol w="1345410"/>
                <a:gridCol w="1345410"/>
                <a:gridCol w="1345410"/>
              </a:tblGrid>
              <a:tr h="22688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Районы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Отклонение валового сбора, тыс. т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8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 за счет изменения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9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тыс. т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площади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посева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урожайности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структуры посева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Алексеевский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214,7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200,6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-79,9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295,2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200" b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Белгородский</a:t>
                      </a:r>
                      <a:endParaRPr lang="ru-RU" sz="12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-5,1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97,1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-17,6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-10,6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Борисовский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5,8 раз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-15,2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-33,1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Валуйский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129,8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-35,0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56,4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Вейделевский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227,5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175,8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-22,1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234,6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Волоконовский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141,5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Грайворонский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-27,0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Губкинский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136,2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205,7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-6,5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Ивнянский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76,3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11 раз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111,0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-31,2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-3,5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Корочанский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185,8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89,9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-32,4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-9,7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Красненский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137,2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4,9 раза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-33,2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Красногвардейский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82,3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191,9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-6,9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Краснояружский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-52,1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15,4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Новооскольский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204,4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278,8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163,7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-9,1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Прохоровский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169,0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-58,5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-23,3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Ракитянский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128,4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-51,7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Ровеньской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172,0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17,7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Старооскольский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171,0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18,6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Чернянский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194,3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2,9 раза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126,8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-13,7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Шебекинский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122,1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43,0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-9,1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17,5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Яковлевский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-25,0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17,8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6880" algn="l"/>
                        </a:tabLst>
                      </a:pPr>
                      <a:r>
                        <a:rPr lang="ru-RU" sz="1400" i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по области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1840,6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173,8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856,2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937,6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46,2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970" marR="5097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-17961"/>
            <a:ext cx="9144000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0656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 – Оценка факторов изменения валового сбора сахарной свеклы в районах Белгородской области,  2006-2010 гг. к уровню 2011 гг.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06563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576" y="1988840"/>
          <a:ext cx="7938736" cy="3905991"/>
        </p:xfrm>
        <a:graphic>
          <a:graphicData uri="http://schemas.openxmlformats.org/drawingml/2006/table">
            <a:tbl>
              <a:tblPr/>
              <a:tblGrid>
                <a:gridCol w="1240072"/>
                <a:gridCol w="571913"/>
                <a:gridCol w="588619"/>
                <a:gridCol w="588619"/>
                <a:gridCol w="604526"/>
                <a:gridCol w="604526"/>
                <a:gridCol w="621230"/>
                <a:gridCol w="621230"/>
                <a:gridCol w="581020"/>
                <a:gridCol w="563958"/>
                <a:gridCol w="563958"/>
                <a:gridCol w="789065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Статьи 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затрат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2007 г.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2008 г.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2009 г.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2010 г.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2011 г.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2011 г. к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2007 г., раз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руб./т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руб./т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руб./т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руб./т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руб./т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0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Оплата труда с отчислениями на соц. нужды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Семена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Удобрения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Содержание основных средств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Прочие затраты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Итого затрат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81,1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117,5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219,4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182,9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336,4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937,3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8,7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23,4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19,5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35,9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66,5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94,5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161,2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103,3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483,9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909,4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7,3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10,4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17,7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11,4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53,2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114,3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134,7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289,8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133,6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603,6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1276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10,6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22,6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47,3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259,4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338,1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566,6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290,0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466,9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1921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13,5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17,6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29,5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15,1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24,3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198,0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236,7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346,5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130,2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175,4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1076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18,4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22,0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32,2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12,1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0,7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0,52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1,14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79512" y="764704"/>
            <a:ext cx="89644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2 – Структура себестоимости производства сахарной свеклы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5" y="1484785"/>
          <a:ext cx="8280919" cy="4206240"/>
        </p:xfrm>
        <a:graphic>
          <a:graphicData uri="http://schemas.openxmlformats.org/drawingml/2006/table">
            <a:tbl>
              <a:tblPr/>
              <a:tblGrid>
                <a:gridCol w="3240361"/>
                <a:gridCol w="1008112"/>
                <a:gridCol w="1080120"/>
                <a:gridCol w="1008112"/>
                <a:gridCol w="1175178"/>
                <a:gridCol w="769036"/>
              </a:tblGrid>
              <a:tr h="2640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-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Годы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2007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2008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2010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8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Производственная себестоимость 1 т, руб.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Себестоимость 1 т реализованной сахарной свеклы, руб.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Цена реализации 1 т, руб.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Прибыль от реализации сахарной свеклы – всего,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млн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руб.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Уровень рентабельности, %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937,7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916,1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921,5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14,7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0,6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909,4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975,2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1030,2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128,2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5,6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1276,0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1284,1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1729,5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899,6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35,0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1921,0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2327,1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2041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41,7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1076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1220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1635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1245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34,0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35389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3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Финансовые показатели производства сахарной свеклы         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в сельскохозяйственных организациях Белгородской области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83568" y="692696"/>
          <a:ext cx="777686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187624" y="5375684"/>
            <a:ext cx="70567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9825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9825" algn="l"/>
              </a:tabLst>
            </a:pPr>
            <a:endParaRPr lang="ru-RU" sz="1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98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3 – Рентабельность производства сахарной свеклы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98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Белгородской области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692696"/>
          <a:ext cx="8280920" cy="5184515"/>
        </p:xfrm>
        <a:graphic>
          <a:graphicData uri="http://schemas.openxmlformats.org/drawingml/2006/table">
            <a:tbl>
              <a:tblPr/>
              <a:tblGrid>
                <a:gridCol w="1632857"/>
                <a:gridCol w="1687842"/>
                <a:gridCol w="1687842"/>
                <a:gridCol w="1638689"/>
                <a:gridCol w="1633690"/>
              </a:tblGrid>
              <a:tr h="452495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8216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Уровень рентабельности (убыточности)  производства сахарной свеклы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Убыточно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 1 до 25 %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 26 до 50 %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свыше 50%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Районы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Борисовский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Красненский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Ровеньской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Белгородский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Валуйский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Вейделевский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Губкинский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Ивнянский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Красногвардейский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Краснояружский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Новооскольский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Прохоровский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Старооскольский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Чернянский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Яковлевский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Волоконовский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Грайворонский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Корочанский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Шебекинский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Ракитянский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2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Количество районов в 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группе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-94565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8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4 – Группировка районов по уровню рентабельности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8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производства сахарной свеклы за 2007-2011 гг.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577" y="764704"/>
          <a:ext cx="7776863" cy="4608510"/>
        </p:xfrm>
        <a:graphic>
          <a:graphicData uri="http://schemas.openxmlformats.org/drawingml/2006/table">
            <a:tbl>
              <a:tblPr/>
              <a:tblGrid>
                <a:gridCol w="2465738"/>
                <a:gridCol w="1354756"/>
                <a:gridCol w="1354756"/>
                <a:gridCol w="1354756"/>
                <a:gridCol w="1246857"/>
              </a:tblGrid>
              <a:tr h="57471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216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Уровень рентабельности (убыточности)  производства сахарной свеклы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Убыточно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 1 до 25 %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 26 до 50 %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свыше 50%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0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Доля посевов сахарной свеклы в общей площади пашни, 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1,9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0,1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Посевная площадь, тыс. га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5,8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52,3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23,8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1,2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Валовой сбор, тыс. т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245,15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2206,6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914,4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48,9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Урожайность, ц/га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303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325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339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420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Себестоимость 1 т реализованной сахарной свеклы, руб.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1592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1337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1196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937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Уровень рентабельности (убыточности), %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-12,8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12,6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29,6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54,6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Прибыль от реализации сахарной свеклы, тыс. руб.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-7804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17619,8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66900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11637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-252536" y="-207650"/>
            <a:ext cx="1010417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81525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815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5 – Показатели эффективности производства сахарной свеклы по результатам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815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группировки  (в среднем 2007-2011 гг.)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815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Рисунок 10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7848872" cy="479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Заголовок 10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6" name="Содержимое 105"/>
          <p:cNvSpPr>
            <a:spLocks noGrp="1"/>
          </p:cNvSpPr>
          <p:nvPr>
            <p:ph sz="half" idx="1"/>
          </p:nvPr>
        </p:nvSpPr>
        <p:spPr>
          <a:xfrm>
            <a:off x="611560" y="274320"/>
            <a:ext cx="8136904" cy="55309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7" name="Текст 106"/>
          <p:cNvSpPr>
            <a:spLocks noGrp="1"/>
          </p:cNvSpPr>
          <p:nvPr>
            <p:ph type="body" idx="2"/>
          </p:nvPr>
        </p:nvSpPr>
        <p:spPr>
          <a:xfrm>
            <a:off x="899592" y="5805264"/>
            <a:ext cx="7494600" cy="46423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Рис. 4– Распределение районов Белгородской области по уровню рентабельности производства сахарной свеклы за 2007-2011 гг.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CAGRTX4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ДОКЛАД ОКОНЧЕН,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377</TotalTime>
  <Words>846</Words>
  <Application>Microsoft Office PowerPoint</Application>
  <PresentationFormat>Экран (4:3)</PresentationFormat>
  <Paragraphs>498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ДОКЛАД ОКОНЧЕН,  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42</cp:revision>
  <dcterms:created xsi:type="dcterms:W3CDTF">2012-10-04T14:06:07Z</dcterms:created>
  <dcterms:modified xsi:type="dcterms:W3CDTF">2013-03-04T06:46:05Z</dcterms:modified>
</cp:coreProperties>
</file>