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92" r:id="rId2"/>
    <p:sldMasterId id="2147483828" r:id="rId3"/>
    <p:sldMasterId id="2147483852" r:id="rId4"/>
    <p:sldMasterId id="2147483876" r:id="rId5"/>
    <p:sldMasterId id="2147483924" r:id="rId6"/>
  </p:sldMasterIdLst>
  <p:notesMasterIdLst>
    <p:notesMasterId r:id="rId20"/>
  </p:notesMasterIdLst>
  <p:handoutMasterIdLst>
    <p:handoutMasterId r:id="rId21"/>
  </p:handoutMasterIdLst>
  <p:sldIdLst>
    <p:sldId id="256" r:id="rId7"/>
    <p:sldId id="258" r:id="rId8"/>
    <p:sldId id="257" r:id="rId9"/>
    <p:sldId id="260" r:id="rId10"/>
    <p:sldId id="262" r:id="rId11"/>
    <p:sldId id="265" r:id="rId12"/>
    <p:sldId id="268" r:id="rId13"/>
    <p:sldId id="269" r:id="rId14"/>
    <p:sldId id="272" r:id="rId15"/>
    <p:sldId id="273" r:id="rId16"/>
    <p:sldId id="275" r:id="rId17"/>
    <p:sldId id="276" r:id="rId18"/>
    <p:sldId id="279" r:id="rId19"/>
  </p:sldIdLst>
  <p:sldSz cx="9144000" cy="6858000" type="screen4x3"/>
  <p:notesSz cx="9867900" cy="67595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333FF"/>
    <a:srgbClr val="0099FF"/>
    <a:srgbClr val="66FF33"/>
    <a:srgbClr val="FF0000"/>
    <a:srgbClr val="9900CC"/>
    <a:srgbClr val="FFFF00"/>
    <a:srgbClr val="003399"/>
    <a:srgbClr val="F2FA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-130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6090" cy="33797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589528" y="0"/>
            <a:ext cx="4276090" cy="33797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C87F68-39D5-464F-AF0C-8F93273476A7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20423"/>
            <a:ext cx="4276090" cy="33797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589528" y="6420423"/>
            <a:ext cx="4276090" cy="33797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277E21-4818-4C86-9169-6B10C07F24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387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6090" cy="33797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89528" y="0"/>
            <a:ext cx="4276090" cy="33797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2CE871-0975-4967-8FE7-EAFA49AE9D11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43263" y="506413"/>
            <a:ext cx="3381375" cy="25352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86791" y="3210799"/>
            <a:ext cx="7894320" cy="304180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20423"/>
            <a:ext cx="4276090" cy="33797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89528" y="6420423"/>
            <a:ext cx="4276090" cy="33797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7503B0-46D1-40D1-A73C-1ABAE37F5B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129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243263" y="506413"/>
            <a:ext cx="3381375" cy="253523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5B4D8C-AA7A-49A9-AA7C-10E7215BEE6D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1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2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1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7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1" y="1444295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444295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3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3" y="6407945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3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7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3" y="5791254"/>
            <a:ext cx="3402315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9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30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4" y="274641"/>
            <a:ext cx="1777471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6"/>
            <a:ext cx="5637011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2" y="3132291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7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2"/>
            <a:ext cx="5970495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3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6" y="2209801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731521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6" y="3497803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7"/>
            <a:ext cx="369411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9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9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4" y="731520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6"/>
            <a:ext cx="5637011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2" y="3132291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7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2"/>
            <a:ext cx="5970495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3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6" y="2209801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731521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6" y="3497803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7"/>
            <a:ext cx="369411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9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9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4" y="731520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5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859758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1" y="2514601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514601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1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5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7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1"/>
            <a:ext cx="609600" cy="365125"/>
          </a:xfrm>
        </p:spPr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6" y="5816601"/>
            <a:ext cx="9163051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1" y="6219826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2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2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7" y="3550127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5" y="3550127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5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3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1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20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20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801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438400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438400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3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1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3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1" y="147319"/>
            <a:ext cx="1956047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9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7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3" y="5791254"/>
            <a:ext cx="3402315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9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9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3" y="6407945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5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0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1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1" y="6172201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1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0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1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1" y="6172201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1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6" y="-7144"/>
            <a:ext cx="9163051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1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1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1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1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2"/>
            <a:ext cx="8831803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1" y="152401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1" y="355848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3EFE8388-44B5-4A69-9EB3-848946162ED4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1" y="6355080"/>
            <a:ext cx="582967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6D129B27-2F4F-4949-94D1-DF1F956A9EC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332656"/>
            <a:ext cx="7632848" cy="4104456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endParaRPr lang="ru-RU" sz="1400" dirty="0" smtClean="0">
              <a:solidFill>
                <a:schemeClr val="tx1"/>
              </a:solidFill>
              <a:latin typeface="+mj-lt"/>
            </a:endParaRPr>
          </a:p>
          <a:p>
            <a:pPr algn="ctr"/>
            <a:endParaRPr lang="ru-RU" sz="1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mbria" pitchFamily="18" charset="0"/>
            </a:endParaRPr>
          </a:p>
          <a:p>
            <a:pPr algn="ctr"/>
            <a:endParaRPr lang="ru-RU" sz="1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mbria" pitchFamily="18" charset="0"/>
            </a:endParaRPr>
          </a:p>
          <a:p>
            <a:pPr algn="ctr"/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mbria" pitchFamily="18" charset="0"/>
              </a:rPr>
              <a:t>ОБОГАЩЕНИЕ МЯСНЫХ ПРОДУКТОВ Сырьем, СОДЕРЖАЩИМ ЙОД</a:t>
            </a:r>
          </a:p>
          <a:p>
            <a:endParaRPr lang="ru-RU" sz="2000" dirty="0" smtClean="0">
              <a:solidFill>
                <a:schemeClr val="tx1"/>
              </a:solidFill>
              <a:latin typeface="+mj-lt"/>
            </a:endParaRPr>
          </a:p>
          <a:p>
            <a:endParaRPr lang="ru-RU" sz="2000" dirty="0" smtClean="0">
              <a:solidFill>
                <a:schemeClr val="tx1"/>
              </a:solidFill>
              <a:latin typeface="+mj-lt"/>
            </a:endParaRPr>
          </a:p>
          <a:p>
            <a:pPr indent="1520825" algn="l">
              <a:spcBef>
                <a:spcPts val="0"/>
              </a:spcBef>
            </a:pPr>
            <a:r>
              <a:rPr lang="ru-RU" sz="1600" i="1" dirty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Автор работы: </a:t>
            </a:r>
            <a:r>
              <a:rPr lang="ru-RU" sz="1600" i="1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ассистент Маслова Е.Ю.</a:t>
            </a:r>
          </a:p>
          <a:p>
            <a:endParaRPr lang="ru-RU" sz="2000" dirty="0" smtClean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1372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7148457"/>
              </p:ext>
            </p:extLst>
          </p:nvPr>
        </p:nvGraphicFramePr>
        <p:xfrm>
          <a:off x="395536" y="428605"/>
          <a:ext cx="8391307" cy="1394325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391307"/>
              </a:tblGrid>
              <a:tr h="31564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Cambria" pitchFamily="18" charset="0"/>
                        </a:rPr>
                        <a:t> ЦЕЛЬ РАБОТЫ: </a:t>
                      </a:r>
                      <a:endParaRPr lang="ru-RU" sz="1800" dirty="0"/>
                    </a:p>
                  </a:txBody>
                  <a:tcPr/>
                </a:tc>
              </a:tr>
              <a:tr h="1028565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i="1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Обогащение мясных продуктов сырьем, содержащим йод, изучение функционально-технологических свойств и возможности введения в рецептуру мясных</a:t>
                      </a:r>
                      <a:r>
                        <a:rPr lang="ru-RU" sz="2000" i="1" baseline="0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 полуфабрикатов в оболочке ламинарии сухой</a:t>
                      </a:r>
                      <a:endParaRPr lang="ru-RU" sz="2000" dirty="0" smtClean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0727317"/>
              </p:ext>
            </p:extLst>
          </p:nvPr>
        </p:nvGraphicFramePr>
        <p:xfrm>
          <a:off x="323528" y="2060850"/>
          <a:ext cx="8712968" cy="402672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712968"/>
              </a:tblGrid>
              <a:tr h="212221"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ЗАДАЧИ РАБОТЫ:</a:t>
                      </a:r>
                      <a:endParaRPr lang="ru-RU" sz="1700" dirty="0"/>
                    </a:p>
                  </a:txBody>
                  <a:tcPr/>
                </a:tc>
              </a:tr>
              <a:tr h="3676209">
                <a:tc>
                  <a:txBody>
                    <a:bodyPr/>
                    <a:lstStyle/>
                    <a:p>
                      <a:pPr marL="263525" lvl="0" indent="-250825" algn="just">
                        <a:buFont typeface="+mj-lt"/>
                        <a:buAutoNum type="arabicParenR"/>
                      </a:pPr>
                      <a:r>
                        <a:rPr kumimoji="0" lang="ru-RU" sz="1700" i="1" kern="120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изучение химического, минерального состава ламинарии и показателей безопасности;</a:t>
                      </a:r>
                    </a:p>
                    <a:p>
                      <a:pPr marL="263525" lvl="0" indent="-250825" algn="just">
                        <a:buFont typeface="+mj-lt"/>
                        <a:buAutoNum type="arabicParenR"/>
                      </a:pPr>
                      <a:r>
                        <a:rPr kumimoji="0" lang="ru-RU" sz="1700" i="1" kern="120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исследование функционально-технологических свойств ламинарии;</a:t>
                      </a:r>
                    </a:p>
                    <a:p>
                      <a:pPr marL="263525" lvl="0" indent="-250825" algn="just">
                        <a:buFont typeface="+mj-lt"/>
                        <a:buAutoNum type="arabicParenR"/>
                      </a:pPr>
                      <a:r>
                        <a:rPr kumimoji="0" lang="ru-RU" sz="1700" i="1" kern="120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изучение уровня введения йода, содержащегося в ламинарии, в модельные фаршевые системы из мяса птицы;</a:t>
                      </a:r>
                    </a:p>
                    <a:p>
                      <a:pPr marL="263525" lvl="0" indent="-250825" algn="just">
                        <a:buFont typeface="+mj-lt"/>
                        <a:buAutoNum type="arabicParenR"/>
                      </a:pPr>
                      <a:r>
                        <a:rPr kumimoji="0" lang="ru-RU" sz="1700" i="1" kern="120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 разработка рецептур мясных рубленых полуфабрикатов в оболочке (купат), содержащих ламинарию, с учетом допустимого уровня введения йода;</a:t>
                      </a:r>
                    </a:p>
                    <a:p>
                      <a:pPr marL="263525" lvl="0" indent="-250825" algn="just">
                        <a:buFont typeface="+mj-lt"/>
                        <a:buAutoNum type="arabicParenR"/>
                      </a:pPr>
                      <a:r>
                        <a:rPr kumimoji="0" lang="ru-RU" sz="1700" i="1" kern="120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разработка технологии производства новых видов мясных полуфабрикатов в оболочке функционального назначения в лабораторных условиях; </a:t>
                      </a:r>
                    </a:p>
                    <a:p>
                      <a:pPr marL="263525" lvl="0" indent="-250825" algn="just">
                        <a:buFont typeface="+mj-lt"/>
                        <a:buAutoNum type="arabicParenR"/>
                      </a:pPr>
                      <a:r>
                        <a:rPr kumimoji="0" lang="ru-RU" sz="1700" i="1" kern="120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изучение влияния уровня введения йода, содержащегося в ламинарии, на органолептические показатели и остаточное содержание йода и других минеральных веществ в готовом продукте;   </a:t>
                      </a:r>
                    </a:p>
                    <a:p>
                      <a:pPr marL="263525" lvl="0" indent="-250825" algn="just">
                        <a:buFont typeface="+mj-lt"/>
                        <a:buAutoNum type="arabicParenR"/>
                      </a:pPr>
                      <a:r>
                        <a:rPr kumimoji="0" lang="ru-RU" sz="1700" i="1" kern="120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определение химического состава нового вида мясопродуктов из птицы, обогащенного йодом;</a:t>
                      </a:r>
                    </a:p>
                    <a:p>
                      <a:pPr marL="263525" lvl="0" indent="-250825" algn="just">
                        <a:buFont typeface="+mj-lt"/>
                        <a:buAutoNum type="arabicParenR"/>
                      </a:pPr>
                      <a:r>
                        <a:rPr kumimoji="0" lang="ru-RU" sz="1700" i="1" kern="120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разработка технической документации на новый вид функционального мясного продукта.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793321" y="6492876"/>
            <a:ext cx="2350681" cy="365125"/>
          </a:xfrm>
          <a:prstGeom prst="rect">
            <a:avLst/>
          </a:prstGeom>
        </p:spPr>
        <p:txBody>
          <a:bodyPr/>
          <a:lstStyle/>
          <a:p>
            <a:r>
              <a:rPr lang="ru-RU" sz="1200" dirty="0" smtClean="0"/>
              <a:t>Слайд </a:t>
            </a:r>
            <a:r>
              <a:rPr lang="ru-RU" sz="1200" dirty="0"/>
              <a:t>2</a:t>
            </a:r>
            <a:r>
              <a:rPr lang="ru-RU" sz="1200" dirty="0" smtClean="0"/>
              <a:t>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62850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tx2">
                <a:lumMod val="40000"/>
                <a:lumOff val="60000"/>
              </a:schemeClr>
            </a:gs>
            <a:gs pos="1000">
              <a:schemeClr val="tx2">
                <a:lumMod val="40000"/>
                <a:lumOff val="60000"/>
              </a:schemeClr>
            </a:gs>
            <a:gs pos="31000">
              <a:srgbClr val="C4D6EB"/>
            </a:gs>
            <a:gs pos="100000">
              <a:srgbClr val="FFEBFA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576064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ru-RU" sz="32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latin typeface="Arial Black" pitchFamily="34" charset="0"/>
                <a:cs typeface="Aharoni" pitchFamily="2" charset="-79"/>
              </a:rPr>
              <a:t>СХЕМА ЭКСПЕРИМЕНТА</a:t>
            </a:r>
            <a:endParaRPr lang="ru-RU" sz="3200" dirty="0">
              <a:ln w="3175">
                <a:solidFill>
                  <a:schemeClr val="tx1"/>
                </a:solidFill>
              </a:ln>
              <a:solidFill>
                <a:srgbClr val="FFFF00"/>
              </a:solidFill>
              <a:latin typeface="Arial Black" pitchFamily="34" charset="0"/>
              <a:cs typeface="Aharoni" pitchFamily="2" charset="-79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53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52736"/>
            <a:ext cx="5040560" cy="5184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5436096" y="1052737"/>
            <a:ext cx="3384376" cy="5632311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ru-RU" sz="1500" b="1" dirty="0">
                <a:latin typeface="Calibri" pitchFamily="34" charset="0"/>
                <a:cs typeface="Calibri" pitchFamily="34" charset="0"/>
              </a:rPr>
              <a:t>1 – Определение водоудерживающей способности (ВУС)</a:t>
            </a:r>
          </a:p>
          <a:p>
            <a:r>
              <a:rPr lang="ru-RU" sz="1500" b="1" dirty="0">
                <a:latin typeface="Calibri" pitchFamily="34" charset="0"/>
                <a:cs typeface="Calibri" pitchFamily="34" charset="0"/>
              </a:rPr>
              <a:t>2 – Определение водопоглощающей способности (ВПС)</a:t>
            </a:r>
          </a:p>
          <a:p>
            <a:r>
              <a:rPr lang="ru-RU" sz="1500" b="1" dirty="0">
                <a:latin typeface="Calibri" pitchFamily="34" charset="0"/>
                <a:cs typeface="Calibri" pitchFamily="34" charset="0"/>
              </a:rPr>
              <a:t>3 - Определение </a:t>
            </a:r>
            <a:r>
              <a:rPr lang="ru-RU" sz="1500" b="1" dirty="0" err="1">
                <a:latin typeface="Calibri" pitchFamily="34" charset="0"/>
                <a:cs typeface="Calibri" pitchFamily="34" charset="0"/>
              </a:rPr>
              <a:t>жироудерживающей</a:t>
            </a:r>
            <a:r>
              <a:rPr lang="ru-RU" sz="1500" b="1" dirty="0">
                <a:latin typeface="Calibri" pitchFamily="34" charset="0"/>
                <a:cs typeface="Calibri" pitchFamily="34" charset="0"/>
              </a:rPr>
              <a:t> способности (ЖПС)</a:t>
            </a:r>
          </a:p>
          <a:p>
            <a:r>
              <a:rPr lang="ru-RU" sz="1500" b="1" dirty="0">
                <a:latin typeface="Calibri" pitchFamily="34" charset="0"/>
                <a:cs typeface="Calibri" pitchFamily="34" charset="0"/>
              </a:rPr>
              <a:t>4 – Определение концентрации водородных ионов (рН)</a:t>
            </a:r>
          </a:p>
          <a:p>
            <a:r>
              <a:rPr lang="ru-RU" sz="1500" b="1" dirty="0">
                <a:latin typeface="Calibri" pitchFamily="34" charset="0"/>
                <a:cs typeface="Calibri" pitchFamily="34" charset="0"/>
              </a:rPr>
              <a:t>5 – Определение содержание белка</a:t>
            </a:r>
          </a:p>
          <a:p>
            <a:r>
              <a:rPr lang="ru-RU" sz="1500" b="1" dirty="0">
                <a:latin typeface="Calibri" pitchFamily="34" charset="0"/>
                <a:cs typeface="Calibri" pitchFamily="34" charset="0"/>
              </a:rPr>
              <a:t>6 – Определение содержания жира</a:t>
            </a:r>
          </a:p>
          <a:p>
            <a:r>
              <a:rPr lang="ru-RU" sz="1500" b="1" dirty="0">
                <a:latin typeface="Calibri" pitchFamily="34" charset="0"/>
                <a:cs typeface="Calibri" pitchFamily="34" charset="0"/>
              </a:rPr>
              <a:t>7 – Определение содержания йода</a:t>
            </a:r>
          </a:p>
          <a:p>
            <a:r>
              <a:rPr lang="ru-RU" sz="1500" b="1" dirty="0">
                <a:latin typeface="Calibri" pitchFamily="34" charset="0"/>
                <a:cs typeface="Calibri" pitchFamily="34" charset="0"/>
              </a:rPr>
              <a:t>8 – Определение потерь при </a:t>
            </a:r>
            <a:r>
              <a:rPr lang="ru-RU" sz="1500" b="1" dirty="0" smtClean="0">
                <a:latin typeface="Calibri" pitchFamily="34" charset="0"/>
                <a:cs typeface="Calibri" pitchFamily="34" charset="0"/>
              </a:rPr>
              <a:t>термообработке</a:t>
            </a:r>
          </a:p>
          <a:p>
            <a:r>
              <a:rPr lang="ru-RU" sz="1500" b="1" dirty="0">
                <a:latin typeface="Calibri" pitchFamily="34" charset="0"/>
                <a:cs typeface="Calibri" pitchFamily="34" charset="0"/>
              </a:rPr>
              <a:t>9 – Определение массовой доли влаги</a:t>
            </a:r>
          </a:p>
          <a:p>
            <a:r>
              <a:rPr lang="ru-RU" sz="1500" b="1" dirty="0">
                <a:latin typeface="Calibri" pitchFamily="34" charset="0"/>
                <a:cs typeface="Calibri" pitchFamily="34" charset="0"/>
              </a:rPr>
              <a:t>10 – Степень </a:t>
            </a:r>
            <a:r>
              <a:rPr lang="ru-RU" sz="1500" b="1" dirty="0" err="1">
                <a:latin typeface="Calibri" pitchFamily="34" charset="0"/>
                <a:cs typeface="Calibri" pitchFamily="34" charset="0"/>
              </a:rPr>
              <a:t>набухаемости</a:t>
            </a:r>
            <a:endParaRPr lang="ru-RU" sz="1500" b="1" dirty="0">
              <a:latin typeface="Calibri" pitchFamily="34" charset="0"/>
              <a:cs typeface="Calibri" pitchFamily="34" charset="0"/>
            </a:endParaRPr>
          </a:p>
          <a:p>
            <a:r>
              <a:rPr lang="ru-RU" sz="1500" b="1" dirty="0">
                <a:latin typeface="Calibri" pitchFamily="34" charset="0"/>
                <a:cs typeface="Calibri" pitchFamily="34" charset="0"/>
              </a:rPr>
              <a:t>11 – Индекс растворимости</a:t>
            </a:r>
          </a:p>
          <a:p>
            <a:r>
              <a:rPr lang="ru-RU" sz="1500" b="1" dirty="0">
                <a:latin typeface="Calibri" pitchFamily="34" charset="0"/>
                <a:cs typeface="Calibri" pitchFamily="34" charset="0"/>
              </a:rPr>
              <a:t>12 – </a:t>
            </a:r>
            <a:r>
              <a:rPr lang="ru-RU" sz="1500" b="1" dirty="0" err="1">
                <a:latin typeface="Calibri" pitchFamily="34" charset="0"/>
                <a:cs typeface="Calibri" pitchFamily="34" charset="0"/>
              </a:rPr>
              <a:t>Эмульгирующая</a:t>
            </a:r>
            <a:r>
              <a:rPr lang="ru-RU" sz="1500" b="1" dirty="0">
                <a:latin typeface="Calibri" pitchFamily="34" charset="0"/>
                <a:cs typeface="Calibri" pitchFamily="34" charset="0"/>
              </a:rPr>
              <a:t> способность</a:t>
            </a:r>
          </a:p>
          <a:p>
            <a:r>
              <a:rPr lang="ru-RU" sz="1500" b="1" dirty="0">
                <a:latin typeface="Calibri" pitchFamily="34" charset="0"/>
                <a:cs typeface="Calibri" pitchFamily="34" charset="0"/>
              </a:rPr>
              <a:t>13 – Степень гидратации</a:t>
            </a:r>
          </a:p>
          <a:p>
            <a:r>
              <a:rPr lang="ru-RU" sz="1500" b="1" dirty="0">
                <a:latin typeface="Calibri" pitchFamily="34" charset="0"/>
                <a:cs typeface="Calibri" pitchFamily="34" charset="0"/>
              </a:rPr>
              <a:t>14 - Определение минеральных веществ и витаминов</a:t>
            </a:r>
          </a:p>
          <a:p>
            <a:r>
              <a:rPr lang="ru-RU" sz="1500" b="1" dirty="0">
                <a:latin typeface="Calibri" pitchFamily="34" charset="0"/>
                <a:cs typeface="Calibri" pitchFamily="34" charset="0"/>
              </a:rPr>
              <a:t>15 – Определение показателей безопасности </a:t>
            </a:r>
          </a:p>
          <a:p>
            <a:r>
              <a:rPr lang="ru-RU" sz="1500" b="1" dirty="0">
                <a:latin typeface="Calibri" pitchFamily="34" charset="0"/>
                <a:cs typeface="Calibri" pitchFamily="34" charset="0"/>
              </a:rPr>
              <a:t>16 – Определение </a:t>
            </a:r>
            <a:r>
              <a:rPr lang="ru-RU" sz="1500" b="1" dirty="0" smtClean="0">
                <a:latin typeface="Calibri" pitchFamily="34" charset="0"/>
                <a:cs typeface="Calibri" pitchFamily="34" charset="0"/>
              </a:rPr>
              <a:t>клетчатки</a:t>
            </a:r>
            <a:endParaRPr lang="ru-RU" sz="15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7956376" y="6492876"/>
            <a:ext cx="1187626" cy="365125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ru-RU" sz="1200" b="0" dirty="0" smtClean="0">
                <a:solidFill>
                  <a:schemeClr val="tx1"/>
                </a:solidFill>
              </a:rPr>
              <a:t>Слайд </a:t>
            </a:r>
            <a:r>
              <a:rPr lang="ru-RU" sz="1200" b="0" dirty="0">
                <a:solidFill>
                  <a:schemeClr val="tx1"/>
                </a:solidFill>
              </a:rPr>
              <a:t>3</a:t>
            </a:r>
            <a:r>
              <a:rPr lang="ru-RU" sz="1200" b="0" dirty="0" smtClean="0">
                <a:solidFill>
                  <a:schemeClr val="tx1"/>
                </a:solidFill>
              </a:rPr>
              <a:t> </a:t>
            </a:r>
            <a:endParaRPr lang="ru-RU" sz="12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83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98000"/>
                <a:shade val="90000"/>
                <a:satMod val="160000"/>
                <a:lumMod val="100000"/>
              </a:schemeClr>
            </a:gs>
            <a:gs pos="5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3"/>
            <a:ext cx="8424936" cy="792088"/>
          </a:xfrm>
          <a:effectLst/>
        </p:spPr>
        <p:txBody>
          <a:bodyPr/>
          <a:lstStyle/>
          <a:p>
            <a:pPr marL="0" indent="0" algn="ctr">
              <a:buNone/>
            </a:pPr>
            <a:r>
              <a:rPr lang="ru-RU" sz="2400" cap="all" dirty="0" smtClean="0">
                <a:ln w="900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</a:rPr>
              <a:t>ХИМИЧЕСКИЙ СОСТАВ, СОДЕРЖАНИЕ МИНЕРАЛЬНЫХ ВЕЩЕСТВ И ВИТАМИНОВ В ЛАМИНАРИИ</a:t>
            </a:r>
            <a:endParaRPr lang="ru-RU" sz="2400" cap="all" dirty="0">
              <a:ln w="9000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115669336"/>
              </p:ext>
            </p:extLst>
          </p:nvPr>
        </p:nvGraphicFramePr>
        <p:xfrm>
          <a:off x="467544" y="1124753"/>
          <a:ext cx="8208912" cy="511378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{17292A2E-F333-43FB-9621-5CBBE7FDCDCB}</a:tableStyleId>
              </a:tblPr>
              <a:tblGrid>
                <a:gridCol w="2880320"/>
                <a:gridCol w="2602892"/>
                <a:gridCol w="2725700"/>
              </a:tblGrid>
              <a:tr h="47010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cap="all" spc="0" dirty="0" smtClean="0">
                          <a:ln w="9000" cmpd="sng">
                            <a:solidFill>
                              <a:schemeClr val="tx1"/>
                            </a:solidFill>
                            <a:prstDash val="solid"/>
                          </a:ln>
                          <a:solidFill>
                            <a:srgbClr val="0000FF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 Narrow" pitchFamily="34" charset="0"/>
                        </a:rPr>
                        <a:t>АНАЛИЗИРУЕМЫЙ ПОКАЗАТЕЛЬ</a:t>
                      </a:r>
                      <a:endParaRPr lang="ru-RU" sz="1400" b="1" cap="all" spc="0" dirty="0">
                        <a:ln w="9000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rgbClr val="0000FF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cap="none" spc="0" dirty="0">
                          <a:ln w="1905">
                            <a:solidFill>
                              <a:schemeClr val="tx1"/>
                            </a:solidFill>
                          </a:ln>
                          <a:solidFill>
                            <a:srgbClr val="0000FF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Arial Narrow" pitchFamily="34" charset="0"/>
                        </a:rPr>
                        <a:t>РЕЗУЛЬТАТ ИСПЫТАНИЙ</a:t>
                      </a:r>
                      <a:endParaRPr lang="ru-RU" sz="1600" b="1" cap="none" spc="0" dirty="0">
                        <a:ln w="1905">
                          <a:solidFill>
                            <a:schemeClr val="tx1"/>
                          </a:solidFill>
                        </a:ln>
                        <a:solidFill>
                          <a:srgbClr val="0000FF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619885" algn="l"/>
                        </a:tabLst>
                      </a:pPr>
                      <a:r>
                        <a:rPr lang="ru-RU" sz="16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0000FF"/>
                          </a:solidFill>
                          <a:effectLst/>
                          <a:latin typeface="Arial Narrow" pitchFamily="34" charset="0"/>
                        </a:rPr>
                        <a:t>СУТОЧНАЯ ПОТРЕБНОСТЬ В ВИТАМИНАХ И МИНЕРАЛАХ</a:t>
                      </a:r>
                      <a:endParaRPr lang="ru-RU" sz="14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rgbClr val="0000FF"/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32520" marR="3252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 Black" pitchFamily="34" charset="0"/>
                        </a:rPr>
                        <a:t>ВЛАГА</a:t>
                      </a:r>
                      <a:endParaRPr lang="ru-RU" sz="9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10,84 %</a:t>
                      </a:r>
                      <a:endParaRPr lang="ru-RU" sz="7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-</a:t>
                      </a:r>
                      <a:endParaRPr lang="ru-RU" sz="9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</a:tr>
              <a:tr h="180000"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 Black" pitchFamily="34" charset="0"/>
                        </a:rPr>
                        <a:t>ЗОЛА</a:t>
                      </a:r>
                      <a:endParaRPr lang="ru-RU" sz="9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17,25 %</a:t>
                      </a:r>
                      <a:endParaRPr lang="ru-RU" sz="7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</a:tr>
              <a:tr h="180000"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 Black" pitchFamily="34" charset="0"/>
                        </a:rPr>
                        <a:t>ЖИР</a:t>
                      </a:r>
                      <a:endParaRPr lang="ru-RU" sz="9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0,76 %</a:t>
                      </a:r>
                      <a:endParaRPr lang="ru-RU" sz="7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</a:tr>
              <a:tr h="180000"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 Black" pitchFamily="34" charset="0"/>
                        </a:rPr>
                        <a:t>ПРОТЕИН</a:t>
                      </a:r>
                      <a:endParaRPr lang="ru-RU" sz="9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12,22 %</a:t>
                      </a:r>
                      <a:endParaRPr lang="ru-RU" sz="7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</a:tr>
              <a:tr h="180000"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 Black" pitchFamily="34" charset="0"/>
                        </a:rPr>
                        <a:t>КЛЕТЧАТКА</a:t>
                      </a:r>
                      <a:endParaRPr lang="ru-RU" sz="9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8,42 %</a:t>
                      </a:r>
                      <a:endParaRPr lang="ru-RU" sz="7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</a:tr>
              <a:tr h="180000"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 Black" pitchFamily="34" charset="0"/>
                        </a:rPr>
                        <a:t>ВИТАМИН «С»</a:t>
                      </a:r>
                      <a:endParaRPr lang="ru-RU" sz="9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25,52 мкг/г</a:t>
                      </a:r>
                      <a:endParaRPr lang="ru-RU" sz="7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50-70 мг</a:t>
                      </a:r>
                      <a:endParaRPr lang="ru-RU" sz="9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</a:tr>
              <a:tr h="180000"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 Black" pitchFamily="34" charset="0"/>
                        </a:rPr>
                        <a:t>ВИТАМИН «Е»</a:t>
                      </a:r>
                      <a:endParaRPr lang="ru-RU" sz="9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11,19 мг%</a:t>
                      </a:r>
                      <a:endParaRPr lang="ru-RU" sz="7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8-10 мг</a:t>
                      </a:r>
                      <a:endParaRPr lang="ru-RU" sz="9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</a:tr>
              <a:tr h="180000"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 Black" pitchFamily="34" charset="0"/>
                        </a:rPr>
                        <a:t>КАЛЬЦИЙ</a:t>
                      </a:r>
                      <a:endParaRPr lang="ru-RU" sz="9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1,505 %</a:t>
                      </a:r>
                      <a:endParaRPr lang="ru-RU" sz="7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800-1000 мг</a:t>
                      </a:r>
                      <a:endParaRPr lang="ru-RU" sz="9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</a:tr>
              <a:tr h="180000"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 Black" pitchFamily="34" charset="0"/>
                        </a:rPr>
                        <a:t>ФОСФОР</a:t>
                      </a:r>
                      <a:endParaRPr lang="ru-RU" sz="9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0,415 %</a:t>
                      </a:r>
                      <a:endParaRPr lang="ru-RU" sz="7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1600 мг</a:t>
                      </a:r>
                      <a:endParaRPr lang="ru-RU" sz="9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</a:tr>
              <a:tr h="180000"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 Black" pitchFamily="34" charset="0"/>
                        </a:rPr>
                        <a:t>КАЛИЙ</a:t>
                      </a:r>
                      <a:endParaRPr lang="ru-RU" sz="9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4,48 %</a:t>
                      </a:r>
                      <a:endParaRPr lang="ru-RU" sz="7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1-1,2 г</a:t>
                      </a:r>
                      <a:endParaRPr lang="ru-RU" sz="9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</a:tr>
              <a:tr h="180000"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 Black" pitchFamily="34" charset="0"/>
                        </a:rPr>
                        <a:t>НАТРИЙ</a:t>
                      </a:r>
                      <a:endParaRPr lang="ru-RU" sz="9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0,786 %</a:t>
                      </a:r>
                      <a:endParaRPr lang="ru-RU" sz="7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500-1200 мг</a:t>
                      </a:r>
                      <a:endParaRPr lang="ru-RU" sz="9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</a:tr>
              <a:tr h="180000"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 Black" pitchFamily="34" charset="0"/>
                        </a:rPr>
                        <a:t>СЕРА</a:t>
                      </a:r>
                      <a:endParaRPr lang="ru-RU" sz="9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15,07 г/кг</a:t>
                      </a:r>
                      <a:endParaRPr lang="ru-RU" sz="7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1,5 г</a:t>
                      </a:r>
                      <a:endParaRPr lang="ru-RU" sz="9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</a:tr>
              <a:tr h="180000"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 Black" pitchFamily="34" charset="0"/>
                        </a:rPr>
                        <a:t>МАГНИЙ</a:t>
                      </a:r>
                      <a:endParaRPr lang="ru-RU" sz="9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6,37 г/кг</a:t>
                      </a:r>
                      <a:endParaRPr lang="ru-RU" sz="7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0,5 г</a:t>
                      </a:r>
                      <a:endParaRPr lang="ru-RU" sz="9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</a:tr>
              <a:tr h="180000"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 Black" pitchFamily="34" charset="0"/>
                        </a:rPr>
                        <a:t>ЖЕЛЕЗО</a:t>
                      </a:r>
                      <a:endParaRPr lang="ru-RU" sz="9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123,93 мг/кг</a:t>
                      </a:r>
                      <a:endParaRPr lang="ru-RU" sz="7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15 мг</a:t>
                      </a:r>
                      <a:endParaRPr lang="ru-RU" sz="9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</a:tr>
              <a:tr h="180000"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 Black" pitchFamily="34" charset="0"/>
                        </a:rPr>
                        <a:t>ЦИНК</a:t>
                      </a:r>
                      <a:endParaRPr lang="ru-RU" sz="9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27,40 мг/кг</a:t>
                      </a:r>
                      <a:endParaRPr lang="ru-RU" sz="7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10-15 мг</a:t>
                      </a: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</a:tr>
              <a:tr h="180000"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 Black" pitchFamily="34" charset="0"/>
                        </a:rPr>
                        <a:t>МЕДЬ</a:t>
                      </a:r>
                      <a:endParaRPr lang="ru-RU" sz="9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9,34 мг/кг</a:t>
                      </a:r>
                      <a:endParaRPr lang="ru-RU" sz="7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2 мг</a:t>
                      </a: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520" marR="32520" marT="0" marB="0" anchor="ctr"/>
                </a:tc>
              </a:tr>
              <a:tr h="180000"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Arial Black" pitchFamily="34" charset="0"/>
                          <a:ea typeface="Calibri"/>
                          <a:cs typeface="Times New Roman"/>
                        </a:rPr>
                        <a:t>МАРГАНЕЦ</a:t>
                      </a:r>
                      <a:endParaRPr lang="ru-RU" sz="105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rebuchet MS" pitchFamily="34" charset="0"/>
                          <a:ea typeface="Calibri"/>
                          <a:cs typeface="Times New Roman"/>
                        </a:rPr>
                        <a:t>2,10 мг/кг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rebuchet MS" pitchFamily="34" charset="0"/>
                          <a:ea typeface="Calibri"/>
                          <a:cs typeface="Times New Roman"/>
                        </a:rPr>
                        <a:t>10 мг</a:t>
                      </a:r>
                      <a:endParaRPr lang="ru-RU" sz="1000" b="1" dirty="0">
                        <a:latin typeface="Trebuchet MS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80000"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Arial Black" pitchFamily="34" charset="0"/>
                          <a:ea typeface="Calibri"/>
                          <a:cs typeface="Times New Roman"/>
                        </a:rPr>
                        <a:t>ЙОД</a:t>
                      </a:r>
                      <a:endParaRPr lang="ru-RU" sz="105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rebuchet MS" pitchFamily="34" charset="0"/>
                          <a:ea typeface="Calibri"/>
                          <a:cs typeface="Times New Roman"/>
                        </a:rPr>
                        <a:t>327,79 мг/кг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rebuchet MS" pitchFamily="34" charset="0"/>
                          <a:ea typeface="Calibri"/>
                          <a:cs typeface="Times New Roman"/>
                        </a:rPr>
                        <a:t>150-200 мкг</a:t>
                      </a:r>
                      <a:endParaRPr lang="ru-RU" sz="1000" b="1" dirty="0">
                        <a:latin typeface="Trebuchet MS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80000"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Arial Black" pitchFamily="34" charset="0"/>
                          <a:ea typeface="Calibri"/>
                          <a:cs typeface="Times New Roman"/>
                        </a:rPr>
                        <a:t>КОБАЛЬТ</a:t>
                      </a:r>
                      <a:endParaRPr lang="ru-RU" sz="105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rebuchet MS" pitchFamily="34" charset="0"/>
                          <a:ea typeface="Calibri"/>
                          <a:cs typeface="Times New Roman"/>
                        </a:rPr>
                        <a:t>0,253 мг/кг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rebuchet MS" pitchFamily="34" charset="0"/>
                          <a:ea typeface="Calibri"/>
                          <a:cs typeface="Times New Roman"/>
                        </a:rPr>
                        <a:t>0,1-0,5 мг</a:t>
                      </a:r>
                      <a:endParaRPr lang="ru-RU" sz="1000" b="1" dirty="0">
                        <a:latin typeface="Trebuchet MS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80000"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Arial Black" pitchFamily="34" charset="0"/>
                          <a:ea typeface="Calibri"/>
                          <a:cs typeface="Times New Roman"/>
                        </a:rPr>
                        <a:t>МЫШЬЯК</a:t>
                      </a:r>
                      <a:endParaRPr lang="ru-RU" sz="105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rebuchet MS" pitchFamily="34" charset="0"/>
                          <a:ea typeface="Calibri"/>
                          <a:cs typeface="Times New Roman"/>
                        </a:rPr>
                        <a:t>0,701 мг/кг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rebuchet MS" pitchFamily="34" charset="0"/>
                          <a:ea typeface="Calibri"/>
                          <a:cs typeface="Times New Roman"/>
                        </a:rPr>
                        <a:t>0,1 мг</a:t>
                      </a:r>
                      <a:endParaRPr lang="ru-RU" sz="1000" b="1" dirty="0">
                        <a:latin typeface="Trebuchet MS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80000"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Arial Black" pitchFamily="34" charset="0"/>
                          <a:ea typeface="Calibri"/>
                          <a:cs typeface="Times New Roman"/>
                        </a:rPr>
                        <a:t>КАДМИЙ</a:t>
                      </a:r>
                      <a:endParaRPr lang="ru-RU" sz="105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rebuchet MS" pitchFamily="34" charset="0"/>
                          <a:ea typeface="Calibri"/>
                          <a:cs typeface="Times New Roman"/>
                        </a:rPr>
                        <a:t>0,37 мг/кг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rebuchet MS" pitchFamily="34" charset="0"/>
                          <a:ea typeface="Calibri"/>
                          <a:cs typeface="Times New Roman"/>
                        </a:rPr>
                        <a:t>0,07 мг</a:t>
                      </a:r>
                      <a:endParaRPr lang="ru-RU" sz="1000" b="1" dirty="0">
                        <a:latin typeface="Trebuchet MS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80000"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Arial Black" pitchFamily="34" charset="0"/>
                          <a:ea typeface="Calibri"/>
                          <a:cs typeface="Times New Roman"/>
                        </a:rPr>
                        <a:t>СВИНЕЦ</a:t>
                      </a:r>
                      <a:endParaRPr lang="ru-RU" sz="105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rebuchet MS" pitchFamily="34" charset="0"/>
                          <a:ea typeface="Calibri"/>
                          <a:cs typeface="Times New Roman"/>
                        </a:rPr>
                        <a:t>2,85 мг/кг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rebuchet MS" pitchFamily="34" charset="0"/>
                          <a:ea typeface="Calibri"/>
                          <a:cs typeface="Times New Roman"/>
                        </a:rPr>
                        <a:t>0,5 мг</a:t>
                      </a:r>
                      <a:endParaRPr lang="ru-RU" sz="1000" b="1" dirty="0">
                        <a:latin typeface="Trebuchet MS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80000"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Arial Black" pitchFamily="34" charset="0"/>
                          <a:ea typeface="Calibri"/>
                          <a:cs typeface="Times New Roman"/>
                        </a:rPr>
                        <a:t>РТУТЬ </a:t>
                      </a:r>
                      <a:endParaRPr lang="ru-RU" sz="105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rebuchet MS" pitchFamily="34" charset="0"/>
                          <a:ea typeface="Calibri"/>
                          <a:cs typeface="Times New Roman"/>
                        </a:rPr>
                        <a:t>Не обнаружено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rebuchet MS" pitchFamily="34" charset="0"/>
                          <a:ea typeface="Calibri"/>
                          <a:cs typeface="Times New Roman"/>
                        </a:rPr>
                        <a:t>0,03 мг</a:t>
                      </a:r>
                      <a:endParaRPr lang="ru-RU" sz="1000" b="1" dirty="0">
                        <a:latin typeface="Trebuchet MS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7956376" y="6492876"/>
            <a:ext cx="1187626" cy="365125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ru-RU" sz="1200" b="0" dirty="0" smtClean="0">
                <a:solidFill>
                  <a:schemeClr val="tx1"/>
                </a:solidFill>
              </a:rPr>
              <a:t>Слайд 4 </a:t>
            </a:r>
            <a:endParaRPr lang="ru-RU" sz="12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92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98000"/>
                <a:shade val="90000"/>
                <a:satMod val="160000"/>
                <a:lumMod val="100000"/>
              </a:schemeClr>
            </a:gs>
            <a:gs pos="5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424936" cy="1512168"/>
          </a:xfrm>
          <a:effectLst/>
        </p:spPr>
        <p:txBody>
          <a:bodyPr/>
          <a:lstStyle/>
          <a:p>
            <a:pPr marL="0" indent="0" algn="ctr">
              <a:buNone/>
            </a:pPr>
            <a:r>
              <a:rPr lang="ru-RU" sz="3200" cap="all" dirty="0" smtClean="0">
                <a:ln w="900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</a:rPr>
              <a:t>Функционально-технологические свойства ламинарии (</a:t>
            </a:r>
            <a:r>
              <a:rPr lang="en-US" sz="3200" dirty="0" smtClean="0">
                <a:ln w="900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</a:rPr>
              <a:t>n</a:t>
            </a:r>
            <a:r>
              <a:rPr lang="ru-RU" sz="3200" cap="all" dirty="0" smtClean="0">
                <a:ln w="900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</a:rPr>
              <a:t> = 3, </a:t>
            </a:r>
            <a:r>
              <a:rPr lang="en-US" sz="3200" cap="all" dirty="0" smtClean="0">
                <a:ln w="900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</a:rPr>
              <a:t>V &lt; 10)</a:t>
            </a:r>
            <a:r>
              <a:rPr lang="ru-RU" sz="3200" cap="all" dirty="0" smtClean="0">
                <a:ln w="900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ru-RU" sz="3200" cap="all" dirty="0" smtClean="0">
                <a:ln w="900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</a:rPr>
            </a:br>
            <a:endParaRPr lang="ru-RU" sz="3200" cap="all" dirty="0">
              <a:ln w="9000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610812109"/>
              </p:ext>
            </p:extLst>
          </p:nvPr>
        </p:nvGraphicFramePr>
        <p:xfrm>
          <a:off x="395536" y="1844823"/>
          <a:ext cx="8424936" cy="353262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{17292A2E-F333-43FB-9621-5CBBE7FDCDCB}</a:tableStyleId>
              </a:tblPr>
              <a:tblGrid>
                <a:gridCol w="6480720"/>
                <a:gridCol w="1944216"/>
              </a:tblGrid>
              <a:tr h="58270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Показатель </a:t>
                      </a:r>
                      <a:endParaRPr lang="ru-RU" sz="20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rgbClr val="0000FF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000" b="1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Значение</a:t>
                      </a:r>
                      <a:r>
                        <a:rPr lang="ru-RU" sz="3200" b="1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rgbClr val="0000FF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9165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err="1">
                          <a:effectLst/>
                          <a:latin typeface="Franklin Gothic Medium" pitchFamily="34" charset="0"/>
                          <a:ea typeface="Calibri"/>
                          <a:cs typeface="Times New Roman"/>
                        </a:rPr>
                        <a:t>Водопоглощающая</a:t>
                      </a:r>
                      <a:r>
                        <a:rPr lang="ru-RU" sz="1800" b="0" dirty="0">
                          <a:effectLst/>
                          <a:latin typeface="Franklin Gothic Medium" pitchFamily="34" charset="0"/>
                          <a:ea typeface="Calibri"/>
                          <a:cs typeface="Times New Roman"/>
                        </a:rPr>
                        <a:t> способность, %</a:t>
                      </a:r>
                      <a:endParaRPr lang="ru-RU" sz="1200" b="0" dirty="0">
                        <a:effectLst/>
                        <a:latin typeface="Franklin Gothic Medium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Franklin Gothic Medium" pitchFamily="34" charset="0"/>
                          <a:ea typeface="Calibri"/>
                          <a:cs typeface="Times New Roman"/>
                        </a:rPr>
                        <a:t>146</a:t>
                      </a:r>
                      <a:endParaRPr lang="ru-RU" sz="1400" dirty="0">
                        <a:effectLst/>
                        <a:latin typeface="Franklin Gothic Medium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165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err="1">
                          <a:effectLst/>
                          <a:latin typeface="Franklin Gothic Medium" pitchFamily="34" charset="0"/>
                          <a:ea typeface="Calibri"/>
                          <a:cs typeface="Times New Roman"/>
                        </a:rPr>
                        <a:t>Жиропоглощающая</a:t>
                      </a:r>
                      <a:r>
                        <a:rPr lang="ru-RU" sz="1800" b="0" dirty="0">
                          <a:effectLst/>
                          <a:latin typeface="Franklin Gothic Medium" pitchFamily="34" charset="0"/>
                          <a:ea typeface="Calibri"/>
                          <a:cs typeface="Times New Roman"/>
                        </a:rPr>
                        <a:t> способность, %</a:t>
                      </a:r>
                      <a:endParaRPr lang="ru-RU" sz="1200" b="0" dirty="0">
                        <a:effectLst/>
                        <a:latin typeface="Franklin Gothic Medium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Franklin Gothic Medium" pitchFamily="34" charset="0"/>
                          <a:ea typeface="Calibri"/>
                          <a:cs typeface="Times New Roman"/>
                        </a:rPr>
                        <a:t>109</a:t>
                      </a:r>
                      <a:endParaRPr lang="ru-RU" sz="1400" dirty="0">
                        <a:effectLst/>
                        <a:latin typeface="Franklin Gothic Medium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165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Franklin Gothic Medium" pitchFamily="34" charset="0"/>
                          <a:ea typeface="Calibri"/>
                          <a:cs typeface="Times New Roman"/>
                        </a:rPr>
                        <a:t>Степень </a:t>
                      </a:r>
                      <a:r>
                        <a:rPr lang="ru-RU" sz="1800" b="0" dirty="0" err="1">
                          <a:effectLst/>
                          <a:latin typeface="Franklin Gothic Medium" pitchFamily="34" charset="0"/>
                          <a:ea typeface="Calibri"/>
                          <a:cs typeface="Times New Roman"/>
                        </a:rPr>
                        <a:t>набухаемости</a:t>
                      </a:r>
                      <a:r>
                        <a:rPr lang="ru-RU" sz="1800" b="0" dirty="0">
                          <a:effectLst/>
                          <a:latin typeface="Franklin Gothic Medium" pitchFamily="34" charset="0"/>
                          <a:ea typeface="Calibri"/>
                          <a:cs typeface="Times New Roman"/>
                        </a:rPr>
                        <a:t>, %</a:t>
                      </a:r>
                      <a:endParaRPr lang="ru-RU" sz="1200" b="0" dirty="0">
                        <a:effectLst/>
                        <a:latin typeface="Franklin Gothic Medium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Franklin Gothic Medium" pitchFamily="34" charset="0"/>
                          <a:ea typeface="Calibri"/>
                          <a:cs typeface="Times New Roman"/>
                        </a:rPr>
                        <a:t>682</a:t>
                      </a:r>
                      <a:endParaRPr lang="ru-RU" sz="1400" dirty="0">
                        <a:effectLst/>
                        <a:latin typeface="Franklin Gothic Medium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165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Franklin Gothic Medium" pitchFamily="34" charset="0"/>
                          <a:ea typeface="Calibri"/>
                          <a:cs typeface="Times New Roman"/>
                        </a:rPr>
                        <a:t>Индекс растворимости, см</a:t>
                      </a:r>
                      <a:r>
                        <a:rPr lang="ru-RU" sz="1800" b="0" baseline="30000" dirty="0">
                          <a:effectLst/>
                          <a:latin typeface="Franklin Gothic Medium" pitchFamily="34" charset="0"/>
                          <a:ea typeface="Calibri"/>
                          <a:cs typeface="Times New Roman"/>
                        </a:rPr>
                        <a:t>3</a:t>
                      </a:r>
                      <a:endParaRPr lang="ru-RU" sz="1200" b="0" dirty="0">
                        <a:effectLst/>
                        <a:latin typeface="Franklin Gothic Medium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Franklin Gothic Medium" pitchFamily="34" charset="0"/>
                          <a:ea typeface="Calibri"/>
                          <a:cs typeface="Times New Roman"/>
                        </a:rPr>
                        <a:t>9</a:t>
                      </a:r>
                      <a:endParaRPr lang="ru-RU" sz="1400" dirty="0">
                        <a:effectLst/>
                        <a:latin typeface="Franklin Gothic Medium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165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  <a:ea typeface="Calibri"/>
                          <a:cs typeface="Times New Roman"/>
                        </a:rPr>
                        <a:t>Концентрация водородных ионов </a:t>
                      </a:r>
                      <a:endParaRPr lang="ru-RU" sz="1200" b="0" dirty="0">
                        <a:effectLst/>
                        <a:latin typeface="Franklin Gothic Medium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Franklin Gothic Medium" pitchFamily="34" charset="0"/>
                          <a:ea typeface="Calibri"/>
                          <a:cs typeface="Times New Roman"/>
                        </a:rPr>
                        <a:t>7,14</a:t>
                      </a:r>
                      <a:endParaRPr lang="ru-RU" sz="1400" dirty="0">
                        <a:effectLst/>
                        <a:latin typeface="Franklin Gothic Medium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165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err="1">
                          <a:effectLst/>
                          <a:latin typeface="Franklin Gothic Medium" pitchFamily="34" charset="0"/>
                          <a:ea typeface="Calibri"/>
                          <a:cs typeface="Times New Roman"/>
                        </a:rPr>
                        <a:t>Эмульгирующая</a:t>
                      </a:r>
                      <a:r>
                        <a:rPr lang="ru-RU" sz="1800" b="0" dirty="0">
                          <a:effectLst/>
                          <a:latin typeface="Franklin Gothic Medium" pitchFamily="34" charset="0"/>
                          <a:ea typeface="Calibri"/>
                          <a:cs typeface="Times New Roman"/>
                        </a:rPr>
                        <a:t> способность, г жира на 1 г ламинарии</a:t>
                      </a:r>
                      <a:endParaRPr lang="ru-RU" sz="1200" b="0" dirty="0">
                        <a:effectLst/>
                        <a:latin typeface="Franklin Gothic Medium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Franklin Gothic Medium" pitchFamily="34" charset="0"/>
                          <a:ea typeface="Calibri"/>
                          <a:cs typeface="Times New Roman"/>
                        </a:rPr>
                        <a:t>90</a:t>
                      </a:r>
                      <a:endParaRPr lang="ru-RU" sz="1400" dirty="0">
                        <a:effectLst/>
                        <a:latin typeface="Franklin Gothic Medium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7956376" y="6492876"/>
            <a:ext cx="1187626" cy="365125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ru-RU" sz="1200" b="0" dirty="0" smtClean="0">
                <a:solidFill>
                  <a:schemeClr val="tx1"/>
                </a:solidFill>
              </a:rPr>
              <a:t>Слайд 5 </a:t>
            </a:r>
            <a:endParaRPr lang="ru-RU" sz="12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77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3636770"/>
              </p:ext>
            </p:extLst>
          </p:nvPr>
        </p:nvGraphicFramePr>
        <p:xfrm>
          <a:off x="611560" y="1340765"/>
          <a:ext cx="8064896" cy="526693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{3C2FFA5D-87B4-456A-9821-1D502468CF0F}</a:tableStyleId>
              </a:tblPr>
              <a:tblGrid>
                <a:gridCol w="3600400"/>
                <a:gridCol w="2664296"/>
                <a:gridCol w="1800200"/>
              </a:tblGrid>
              <a:tr h="53644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КОНТРОЛЬНЫЙ ОБРАЗЕЦ</a:t>
                      </a:r>
                      <a:endParaRPr lang="ru-RU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ОПЫТНЫЙ ОБРАЗЕЦ</a:t>
                      </a:r>
                      <a:endParaRPr lang="ru-RU" sz="1200" b="1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</a:tr>
              <a:tr h="221745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ОСНОВНОЕ СЫРЬЕ, КГ НА 100 КГ</a:t>
                      </a:r>
                      <a:endParaRPr lang="ru-RU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483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МЯСО КУРИНОЕ:</a:t>
                      </a:r>
                      <a:endParaRPr lang="ru-RU" sz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 КРАСНОЕ И БЕЛОЕ</a:t>
                      </a:r>
                      <a:endParaRPr lang="ru-RU" sz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 МЕХАНИЧЕСКОЙ ОБВАЛКИ</a:t>
                      </a:r>
                      <a:endParaRPr lang="ru-RU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32</a:t>
                      </a:r>
                      <a:endParaRPr lang="ru-RU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32</a:t>
                      </a:r>
                      <a:endParaRPr lang="ru-RU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32</a:t>
                      </a:r>
                      <a:endParaRPr lang="ru-RU" sz="1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32</a:t>
                      </a:r>
                      <a:endParaRPr lang="ru-RU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</a:tr>
              <a:tr h="2682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СВИНИНА КОЛБАСНАЯ</a:t>
                      </a:r>
                      <a:endParaRPr lang="ru-RU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</a:t>
                      </a:r>
                      <a:endParaRPr lang="ru-RU" sz="14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4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</a:tr>
              <a:tr h="2494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КРУПА РИСОВАЯ</a:t>
                      </a:r>
                      <a:endParaRPr lang="ru-RU" sz="12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  <a:endParaRPr lang="ru-RU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4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</a:tr>
              <a:tr h="2682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ЛУК СВЕЖИЙ РЕПЧАТЫЙ</a:t>
                      </a:r>
                      <a:endParaRPr lang="ru-RU" sz="12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  <a:endParaRPr lang="ru-RU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  <a:endParaRPr lang="ru-RU" sz="14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</a:tr>
              <a:tr h="2494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БЕЛОК СОЕВЫЙ</a:t>
                      </a:r>
                      <a:endParaRPr lang="ru-RU" sz="12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ru-RU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4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</a:tr>
              <a:tr h="2682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ВОДА НА ГИДРАТАЦИЮ</a:t>
                      </a:r>
                      <a:endParaRPr lang="ru-RU" sz="12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ru-RU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27</a:t>
                      </a:r>
                      <a:endParaRPr lang="ru-RU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</a:tr>
              <a:tr h="2494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ЛАМИНАРИЯ</a:t>
                      </a:r>
                      <a:endParaRPr lang="ru-RU" sz="12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endParaRPr lang="ru-RU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</a:tr>
              <a:tr h="2494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ИТОГО:</a:t>
                      </a:r>
                      <a:endParaRPr lang="ru-RU" sz="12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100</a:t>
                      </a:r>
                      <a:endParaRPr lang="ru-RU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100</a:t>
                      </a:r>
                      <a:endParaRPr lang="ru-RU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</a:tr>
              <a:tr h="221745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ПРЯНОСТИ И МАТЕРИАЛЫ, Г НА 100 КГ</a:t>
                      </a:r>
                      <a:endParaRPr lang="ru-RU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23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СОЛЬ ПОВАРЕННАЯ ПИЩЕВАЯ</a:t>
                      </a:r>
                      <a:endParaRPr lang="ru-RU" sz="12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1200</a:t>
                      </a:r>
                      <a:endParaRPr lang="ru-RU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1200</a:t>
                      </a:r>
                      <a:endParaRPr lang="ru-RU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</a:tr>
              <a:tr h="2682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ПЕРЕЦ ЧЕРНЫЙ МОЛОТЫЙ</a:t>
                      </a:r>
                      <a:endParaRPr lang="ru-RU" sz="12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100</a:t>
                      </a:r>
                      <a:endParaRPr lang="ru-RU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100</a:t>
                      </a:r>
                      <a:endParaRPr lang="ru-RU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</a:tr>
              <a:tr h="2494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ПЕТРУШКА</a:t>
                      </a:r>
                      <a:endParaRPr lang="ru-RU" sz="12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500</a:t>
                      </a:r>
                      <a:endParaRPr lang="ru-RU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</a:tr>
              <a:tr h="2494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ЧЕСНОК СВЕЖИЙ</a:t>
                      </a:r>
                      <a:endParaRPr lang="ru-RU" sz="12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250</a:t>
                      </a:r>
                      <a:endParaRPr lang="ru-RU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</a:tr>
              <a:tr h="2682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ГЛЮТАМАТ НАТРИЯ</a:t>
                      </a:r>
                      <a:endParaRPr lang="ru-RU" sz="12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100</a:t>
                      </a:r>
                      <a:endParaRPr lang="ru-RU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0979" marR="60979" marT="0" marB="0" anchor="ctr"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10952"/>
          </a:xfrm>
        </p:spPr>
        <p:txBody>
          <a:bodyPr anchor="ctr">
            <a:normAutofit/>
          </a:bodyPr>
          <a:lstStyle/>
          <a:p>
            <a:pPr algn="ctr"/>
            <a:r>
              <a:rPr lang="ru-RU" sz="3200" b="1" spc="100" dirty="0" smtClean="0">
                <a:ln w="1016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Impact" pitchFamily="34" charset="0"/>
              </a:rPr>
              <a:t>РЕЦЕПТУРЫ   КОНТРОЛЬНЫХ   И   ОПЫТНЫХ   </a:t>
            </a:r>
            <a:br>
              <a:rPr lang="ru-RU" sz="3200" b="1" spc="100" dirty="0" smtClean="0">
                <a:ln w="1016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Impact" pitchFamily="34" charset="0"/>
              </a:rPr>
            </a:br>
            <a:r>
              <a:rPr lang="ru-RU" sz="3200" b="1" spc="100" dirty="0" smtClean="0">
                <a:ln w="1016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Impact" pitchFamily="34" charset="0"/>
              </a:rPr>
              <a:t>ОБРАЗЦОВ КУПАТ</a:t>
            </a:r>
            <a:endParaRPr lang="ru-RU" sz="3200" b="1" spc="100" dirty="0">
              <a:ln w="10160">
                <a:solidFill>
                  <a:schemeClr val="bg2"/>
                </a:solidFill>
                <a:prstDash val="solid"/>
              </a:ln>
              <a:solidFill>
                <a:schemeClr val="tx1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4294967295"/>
          </p:nvPr>
        </p:nvSpPr>
        <p:spPr>
          <a:xfrm>
            <a:off x="7963609" y="6597352"/>
            <a:ext cx="1187626" cy="260648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ru-RU" sz="1200" b="0" dirty="0" smtClean="0">
                <a:solidFill>
                  <a:schemeClr val="tx1"/>
                </a:solidFill>
              </a:rPr>
              <a:t>Слайд </a:t>
            </a:r>
            <a:r>
              <a:rPr lang="ru-RU" dirty="0"/>
              <a:t>6</a:t>
            </a:r>
            <a:r>
              <a:rPr lang="ru-RU" sz="1200" b="0" dirty="0" smtClean="0">
                <a:solidFill>
                  <a:schemeClr val="tx1"/>
                </a:solidFill>
              </a:rPr>
              <a:t> </a:t>
            </a:r>
            <a:endParaRPr lang="ru-RU" sz="12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877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98000"/>
                <a:shade val="90000"/>
                <a:satMod val="160000"/>
                <a:lumMod val="100000"/>
              </a:schemeClr>
            </a:gs>
            <a:gs pos="5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424936" cy="1008112"/>
          </a:xfrm>
          <a:effectLst/>
        </p:spPr>
        <p:txBody>
          <a:bodyPr/>
          <a:lstStyle/>
          <a:p>
            <a:pPr marL="0" indent="0" algn="ctr">
              <a:lnSpc>
                <a:spcPct val="112000"/>
              </a:lnSpc>
              <a:buNone/>
            </a:pPr>
            <a:r>
              <a:rPr lang="ru-RU" sz="2400" cap="all" dirty="0" smtClean="0">
                <a:ln w="900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</a:rPr>
              <a:t>Остаточное содержание йода в продукте</a:t>
            </a:r>
            <a:br>
              <a:rPr lang="ru-RU" sz="2400" cap="all" dirty="0" smtClean="0">
                <a:ln w="900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ru-RU" sz="2400" cap="all" dirty="0" smtClean="0">
                <a:ln w="900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</a:rPr>
              <a:t> после термической обработки</a:t>
            </a:r>
            <a:endParaRPr lang="ru-RU" sz="2400" cap="all" dirty="0">
              <a:ln w="9000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605296398"/>
              </p:ext>
            </p:extLst>
          </p:nvPr>
        </p:nvGraphicFramePr>
        <p:xfrm>
          <a:off x="395536" y="1844825"/>
          <a:ext cx="8424936" cy="419157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{17292A2E-F333-43FB-9621-5CBBE7FDCDCB}</a:tableStyleId>
              </a:tblPr>
              <a:tblGrid>
                <a:gridCol w="3384376"/>
                <a:gridCol w="1872208"/>
                <a:gridCol w="2088232"/>
                <a:gridCol w="1080120"/>
              </a:tblGrid>
              <a:tr h="181726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700" b="1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3333FF"/>
                          </a:solidFill>
                          <a:effectLst>
                            <a:outerShdw blurRad="50800" dist="38100" dir="16200000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/>
                          <a:ea typeface="Calibri"/>
                          <a:cs typeface="Times New Roman"/>
                        </a:rPr>
                        <a:t>АНАЛИЗИРУЕМЫЙ  ОБРАЗЕЦ</a:t>
                      </a:r>
                      <a:endParaRPr lang="ru-RU" sz="17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rgbClr val="3333FF"/>
                        </a:solidFill>
                        <a:effectLst>
                          <a:outerShdw blurRad="50800" dist="38100" dir="16200000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3333FF"/>
                          </a:solidFill>
                          <a:effectLst>
                            <a:outerShdw blurRad="50800" dist="38100" dir="16200000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/>
                          <a:ea typeface="Calibri"/>
                          <a:cs typeface="Times New Roman"/>
                        </a:rPr>
                        <a:t>СОДЕРЖАНИЕ ЙОДА, МГ/КГ</a:t>
                      </a:r>
                      <a:endParaRPr lang="ru-RU" sz="20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rgbClr val="3333FF"/>
                        </a:solidFill>
                        <a:effectLst>
                          <a:outerShdw blurRad="50800" dist="38100" dir="16200000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3333FF"/>
                          </a:solidFill>
                          <a:effectLst>
                            <a:outerShdw blurRad="50800" dist="38100" dir="16200000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/>
                          <a:ea typeface="Calibri"/>
                          <a:cs typeface="Times New Roman"/>
                        </a:rPr>
                        <a:t>% </a:t>
                      </a:r>
                      <a:r>
                        <a:rPr lang="ru-RU" sz="1400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3333FF"/>
                          </a:solidFill>
                          <a:effectLst>
                            <a:outerShdw blurRad="50800" dist="38100" dir="16200000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/>
                          <a:ea typeface="Calibri"/>
                          <a:cs typeface="Times New Roman"/>
                        </a:rPr>
                        <a:t>КОНЦЕНТРИРО-ВАНИЯ </a:t>
                      </a:r>
                      <a:r>
                        <a:rPr lang="ru-RU" sz="1400" b="1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3333FF"/>
                          </a:solidFill>
                          <a:effectLst>
                            <a:outerShdw blurRad="50800" dist="38100" dir="16200000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/>
                          <a:ea typeface="Calibri"/>
                          <a:cs typeface="Times New Roman"/>
                        </a:rPr>
                        <a:t>ЙОДА ОТНОСИТЕЛЬНО ОХЛАЖДЕННОГО ПРОДУКТА</a:t>
                      </a:r>
                      <a:endParaRPr lang="ru-RU" sz="18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rgbClr val="3333FF"/>
                        </a:solidFill>
                        <a:effectLst>
                          <a:outerShdw blurRad="50800" dist="38100" dir="16200000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3333FF"/>
                          </a:solidFill>
                          <a:effectLst>
                            <a:outerShdw blurRad="50800" dist="38100" dir="16200000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/>
                          <a:ea typeface="Calibri"/>
                          <a:cs typeface="Times New Roman"/>
                        </a:rPr>
                        <a:t>СОДЕРЖАНИЕ ВЛАГИ, </a:t>
                      </a:r>
                      <a:r>
                        <a:rPr lang="ru-RU" sz="1400" b="1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3333FF"/>
                          </a:solidFill>
                          <a:effectLst>
                            <a:outerShdw blurRad="50800" dist="38100" dir="16200000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18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rgbClr val="3333FF"/>
                        </a:solidFill>
                        <a:effectLst>
                          <a:outerShdw blurRad="50800" dist="38100" dir="16200000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0171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Franklin Gothic Medium" pitchFamily="34" charset="0"/>
                          <a:ea typeface="Calibri"/>
                          <a:cs typeface="Times New Roman"/>
                        </a:rPr>
                        <a:t>КУПАТЫ ОХЛАЖДЕННЫЕ</a:t>
                      </a:r>
                      <a:endParaRPr lang="ru-RU" sz="1600">
                        <a:effectLst/>
                        <a:latin typeface="Franklin Gothic Medium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12,98</a:t>
                      </a:r>
                      <a:endParaRPr lang="ru-RU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ru-RU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74,56</a:t>
                      </a:r>
                      <a:endParaRPr lang="ru-RU" sz="140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64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Franklin Gothic Medium" pitchFamily="34" charset="0"/>
                          <a:ea typeface="Calibri"/>
                          <a:cs typeface="Times New Roman"/>
                        </a:rPr>
                        <a:t>КУПАТЫ ВАРЕНЫЕ</a:t>
                      </a:r>
                      <a:endParaRPr lang="ru-RU" sz="1600">
                        <a:effectLst/>
                        <a:latin typeface="Franklin Gothic Medium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18,49</a:t>
                      </a:r>
                      <a:endParaRPr lang="ru-RU" sz="140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18</a:t>
                      </a:r>
                      <a:endParaRPr lang="ru-RU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73,38</a:t>
                      </a:r>
                      <a:endParaRPr lang="ru-RU" sz="140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71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Franklin Gothic Medium" pitchFamily="34" charset="0"/>
                          <a:ea typeface="Calibri"/>
                          <a:cs typeface="Times New Roman"/>
                        </a:rPr>
                        <a:t>КУПАТЫ ВАРЕНЫЕ И ОБЖАРЕННЫЕ</a:t>
                      </a:r>
                      <a:endParaRPr lang="ru-RU" sz="1600">
                        <a:effectLst/>
                        <a:latin typeface="Franklin Gothic Medium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18,96</a:t>
                      </a:r>
                      <a:endParaRPr lang="ru-RU" sz="140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18</a:t>
                      </a:r>
                      <a:endParaRPr lang="ru-RU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72,54</a:t>
                      </a:r>
                      <a:endParaRPr lang="ru-RU" sz="140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71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Franklin Gothic Medium" pitchFamily="34" charset="0"/>
                          <a:ea typeface="Calibri"/>
                          <a:cs typeface="Times New Roman"/>
                        </a:rPr>
                        <a:t>КУПАТЫ ОБЖАРЕННЫЕ</a:t>
                      </a:r>
                      <a:endParaRPr lang="ru-RU" sz="1600">
                        <a:effectLst/>
                        <a:latin typeface="Franklin Gothic Medium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22,29</a:t>
                      </a:r>
                      <a:endParaRPr lang="ru-RU" sz="140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20</a:t>
                      </a:r>
                      <a:endParaRPr lang="ru-RU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69,11</a:t>
                      </a:r>
                      <a:endParaRPr lang="ru-RU" sz="140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71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Franklin Gothic Medium" pitchFamily="34" charset="0"/>
                          <a:ea typeface="Calibri"/>
                          <a:cs typeface="Times New Roman"/>
                        </a:rPr>
                        <a:t>КУПАТЫ ВАРЕНЫЕ НА ПАРУ</a:t>
                      </a:r>
                      <a:endParaRPr lang="ru-RU" sz="1600">
                        <a:effectLst/>
                        <a:latin typeface="Franklin Gothic Medium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17,74</a:t>
                      </a:r>
                      <a:endParaRPr lang="ru-RU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15</a:t>
                      </a:r>
                      <a:endParaRPr lang="ru-RU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74,60</a:t>
                      </a:r>
                      <a:endParaRPr lang="ru-RU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71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Franklin Gothic Medium" pitchFamily="34" charset="0"/>
                          <a:ea typeface="Calibri"/>
                          <a:cs typeface="Times New Roman"/>
                        </a:rPr>
                        <a:t>КУПАТЫ ЗАПЕЧЕННЫЕ</a:t>
                      </a:r>
                      <a:endParaRPr lang="ru-RU" sz="1600" dirty="0">
                        <a:effectLst/>
                        <a:latin typeface="Franklin Gothic Medium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15,47</a:t>
                      </a:r>
                      <a:endParaRPr lang="ru-RU" sz="140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12</a:t>
                      </a:r>
                      <a:endParaRPr lang="ru-RU" sz="140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69,94</a:t>
                      </a:r>
                      <a:endParaRPr lang="ru-RU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7956376" y="6492876"/>
            <a:ext cx="1187626" cy="365125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ru-RU" sz="1200" b="0" dirty="0" smtClean="0">
                <a:solidFill>
                  <a:schemeClr val="tx1"/>
                </a:solidFill>
              </a:rPr>
              <a:t>Слайд 7 </a:t>
            </a:r>
            <a:endParaRPr lang="ru-RU" sz="12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15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424936" cy="1143000"/>
          </a:xfrm>
        </p:spPr>
        <p:txBody>
          <a:bodyPr anchor="ctr">
            <a:normAutofit/>
          </a:bodyPr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ДЕГУСТАЦИОННАЯ ОЦЕНКА ОПЫТНЫХ ОБРАЗЦОВ ПОЛУФАБРИКАТОВ ИЗ МЯСА ПТИЦЫ МЕХОБВАЛКИ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0248050"/>
              </p:ext>
            </p:extLst>
          </p:nvPr>
        </p:nvGraphicFramePr>
        <p:xfrm>
          <a:off x="467545" y="1916835"/>
          <a:ext cx="8280923" cy="4464493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773744"/>
                <a:gridCol w="940309"/>
                <a:gridCol w="779137"/>
                <a:gridCol w="775691"/>
                <a:gridCol w="957547"/>
                <a:gridCol w="620552"/>
                <a:gridCol w="971336"/>
                <a:gridCol w="1462607"/>
              </a:tblGrid>
              <a:tr h="12101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n w="3175"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innerShdw blurRad="63500" dist="50800" dir="18900000">
                              <a:prstClr val="black">
                                <a:alpha val="50000"/>
                              </a:prstClr>
                            </a:innerShdw>
                          </a:effectLst>
                        </a:rPr>
                        <a:t>Наименование термической обработки </a:t>
                      </a:r>
                      <a:endParaRPr lang="ru-RU" sz="1200" b="1" dirty="0">
                        <a:ln w="3175">
                          <a:noFill/>
                        </a:ln>
                        <a:solidFill>
                          <a:srgbClr val="FF0000"/>
                        </a:solidFill>
                        <a:effectLst>
                          <a:innerShdw blurRad="63500" dist="50800" dir="18900000">
                            <a:prstClr val="black">
                              <a:alpha val="50000"/>
                            </a:prstClr>
                          </a:inn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n w="3175"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innerShdw blurRad="63500" dist="50800" dir="18900000">
                              <a:prstClr val="black">
                                <a:alpha val="50000"/>
                              </a:prstClr>
                            </a:innerShdw>
                          </a:effectLst>
                        </a:rPr>
                        <a:t>Внешний вид</a:t>
                      </a:r>
                      <a:endParaRPr lang="ru-RU" sz="1200" b="1" dirty="0">
                        <a:ln w="3175">
                          <a:noFill/>
                        </a:ln>
                        <a:solidFill>
                          <a:srgbClr val="FF0000"/>
                        </a:solidFill>
                        <a:effectLst>
                          <a:innerShdw blurRad="63500" dist="50800" dir="18900000">
                            <a:prstClr val="black">
                              <a:alpha val="50000"/>
                            </a:prstClr>
                          </a:inn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n w="3175"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innerShdw blurRad="63500" dist="50800" dir="18900000">
                              <a:prstClr val="black">
                                <a:alpha val="50000"/>
                              </a:prstClr>
                            </a:innerShdw>
                          </a:effectLst>
                        </a:rPr>
                        <a:t>Цвет</a:t>
                      </a:r>
                      <a:endParaRPr lang="ru-RU" sz="1200" b="1" dirty="0">
                        <a:ln w="3175">
                          <a:noFill/>
                        </a:ln>
                        <a:solidFill>
                          <a:srgbClr val="FF0000"/>
                        </a:solidFill>
                        <a:effectLst>
                          <a:innerShdw blurRad="63500" dist="50800" dir="18900000">
                            <a:prstClr val="black">
                              <a:alpha val="50000"/>
                            </a:prstClr>
                          </a:inn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n w="3175"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innerShdw blurRad="63500" dist="50800" dir="18900000">
                              <a:prstClr val="black">
                                <a:alpha val="50000"/>
                              </a:prstClr>
                            </a:innerShdw>
                          </a:effectLst>
                        </a:rPr>
                        <a:t>Запах</a:t>
                      </a:r>
                      <a:endParaRPr lang="ru-RU" sz="1200" b="1" dirty="0">
                        <a:ln w="3175">
                          <a:noFill/>
                        </a:ln>
                        <a:solidFill>
                          <a:srgbClr val="FF0000"/>
                        </a:solidFill>
                        <a:effectLst>
                          <a:innerShdw blurRad="63500" dist="50800" dir="18900000">
                            <a:prstClr val="black">
                              <a:alpha val="50000"/>
                            </a:prstClr>
                          </a:inn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n w="3175"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innerShdw blurRad="63500" dist="50800" dir="18900000">
                              <a:prstClr val="black">
                                <a:alpha val="50000"/>
                              </a:prstClr>
                            </a:innerShdw>
                          </a:effectLst>
                        </a:rPr>
                        <a:t>Консистенция</a:t>
                      </a:r>
                      <a:endParaRPr lang="ru-RU" sz="1200" b="1" dirty="0">
                        <a:ln w="3175">
                          <a:noFill/>
                        </a:ln>
                        <a:solidFill>
                          <a:srgbClr val="FF0000"/>
                        </a:solidFill>
                        <a:effectLst>
                          <a:innerShdw blurRad="63500" dist="50800" dir="18900000">
                            <a:prstClr val="black">
                              <a:alpha val="50000"/>
                            </a:prstClr>
                          </a:inn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n w="3175"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innerShdw blurRad="63500" dist="50800" dir="18900000">
                              <a:prstClr val="black">
                                <a:alpha val="50000"/>
                              </a:prstClr>
                            </a:innerShdw>
                          </a:effectLst>
                        </a:rPr>
                        <a:t>Вкус</a:t>
                      </a:r>
                      <a:endParaRPr lang="ru-RU" sz="1200" b="1" dirty="0">
                        <a:ln w="3175">
                          <a:noFill/>
                        </a:ln>
                        <a:solidFill>
                          <a:srgbClr val="FF0000"/>
                        </a:solidFill>
                        <a:effectLst>
                          <a:innerShdw blurRad="63500" dist="50800" dir="18900000">
                            <a:prstClr val="black">
                              <a:alpha val="50000"/>
                            </a:prstClr>
                          </a:inn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n w="3175"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innerShdw blurRad="63500" dist="50800" dir="18900000">
                              <a:prstClr val="black">
                                <a:alpha val="50000"/>
                              </a:prstClr>
                            </a:innerShdw>
                          </a:effectLst>
                        </a:rPr>
                        <a:t>Сочность</a:t>
                      </a:r>
                      <a:endParaRPr lang="ru-RU" sz="1200" b="1" dirty="0">
                        <a:ln w="3175">
                          <a:noFill/>
                        </a:ln>
                        <a:solidFill>
                          <a:srgbClr val="FF0000"/>
                        </a:solidFill>
                        <a:effectLst>
                          <a:innerShdw blurRad="63500" dist="50800" dir="18900000">
                            <a:prstClr val="black">
                              <a:alpha val="50000"/>
                            </a:prstClr>
                          </a:inn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n w="3175"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innerShdw blurRad="63500" dist="50800" dir="18900000">
                              <a:prstClr val="black">
                                <a:alpha val="50000"/>
                              </a:prstClr>
                            </a:innerShdw>
                          </a:effectLst>
                        </a:rPr>
                        <a:t>Средняя органолептическая оценка</a:t>
                      </a:r>
                      <a:endParaRPr lang="ru-RU" sz="1200" b="1" dirty="0">
                        <a:ln w="3175">
                          <a:noFill/>
                        </a:ln>
                        <a:solidFill>
                          <a:srgbClr val="FF0000"/>
                        </a:solidFill>
                        <a:effectLst>
                          <a:innerShdw blurRad="63500" dist="50800" dir="18900000">
                            <a:prstClr val="black">
                              <a:alpha val="50000"/>
                            </a:prstClr>
                          </a:inn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5707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Охлажденный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5,0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4,7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4,7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3,3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-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3,5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4,2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</a:tr>
              <a:tr h="4005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Варка 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4,5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3,7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3,7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4,2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3,7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4,0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4,0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</a:tr>
              <a:tr h="5707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Варка + обжарка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4,5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4,5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4,5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4,2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4,0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4,2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4,3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925" marR="34925" marT="34925" marB="34925" anchor="ctr"/>
                </a:tc>
              </a:tr>
              <a:tr h="5707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Обжаривание 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4,7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4,7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5,0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4,7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4,7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4,7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4,8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925" marR="34925" marT="34925" marB="34925" anchor="ctr"/>
                </a:tc>
              </a:tr>
              <a:tr h="5707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Запекание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5,0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4,5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4,7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4,7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4,2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4,2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4,5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925" marR="34925" marT="34925" marB="34925" anchor="ctr"/>
                </a:tc>
              </a:tr>
              <a:tr h="5707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Варка на пару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3,7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3,7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3,7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4,0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3,7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3,7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3,8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925" marR="34925" marT="34925" marB="34925" anchor="ctr"/>
                </a:tc>
              </a:tr>
            </a:tbl>
          </a:graphicData>
        </a:graphic>
      </p:graphicFrame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7884368" y="6525344"/>
            <a:ext cx="1187626" cy="260649"/>
          </a:xfrm>
          <a:prstGeom prst="rect">
            <a:avLst/>
          </a:prstGeom>
        </p:spPr>
        <p:txBody>
          <a:bodyPr anchor="ctr"/>
          <a:lstStyle/>
          <a:p>
            <a:pPr algn="r"/>
            <a:r>
              <a:rPr lang="ru-RU" sz="1200" b="0" dirty="0" smtClean="0">
                <a:solidFill>
                  <a:schemeClr val="tx1"/>
                </a:solidFill>
              </a:rPr>
              <a:t>Слайд  8 </a:t>
            </a:r>
            <a:endParaRPr lang="ru-RU" sz="12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58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5326047"/>
              </p:ext>
            </p:extLst>
          </p:nvPr>
        </p:nvGraphicFramePr>
        <p:xfrm>
          <a:off x="251522" y="1719268"/>
          <a:ext cx="8640960" cy="487808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718336"/>
                <a:gridCol w="2725007"/>
                <a:gridCol w="2197617"/>
              </a:tblGrid>
              <a:tr h="5197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НАИМЕНОВАНИЕ </a:t>
                      </a:r>
                      <a:endParaRPr lang="ru-RU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КУПАТЫ </a:t>
                      </a:r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 «</a:t>
                      </a:r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ТРАДИЦИОННЫЕ»</a:t>
                      </a:r>
                      <a:endParaRPr lang="ru-RU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КУПАТЫ </a:t>
                      </a:r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 «</a:t>
                      </a:r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МОРСКИЕ»</a:t>
                      </a:r>
                      <a:endParaRPr lang="ru-RU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 anchor="ctr"/>
                </a:tc>
              </a:tr>
              <a:tr h="246738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ОСНОВНОЕ СЫРЬЕ, КГ НА 100 КГ </a:t>
                      </a:r>
                      <a:endParaRPr lang="ru-RU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402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МЯСО КУРИНОЕ:</a:t>
                      </a:r>
                      <a:endParaRPr lang="ru-RU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- КРАСНОЕ И БЕЛОЕ</a:t>
                      </a:r>
                      <a:endParaRPr lang="ru-RU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- МЕХАНИЧЕСКОЙ ОБВАЛКИ</a:t>
                      </a:r>
                      <a:endParaRPr lang="ru-RU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  <a:endParaRPr lang="ru-RU" sz="1100" b="1" dirty="0"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32</a:t>
                      </a:r>
                      <a:endParaRPr lang="ru-RU" sz="1100" b="1" dirty="0"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32</a:t>
                      </a:r>
                      <a:endParaRPr lang="ru-RU" sz="1100" b="1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  <a:endParaRPr lang="ru-RU" sz="1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32</a:t>
                      </a:r>
                      <a:endParaRPr lang="ru-RU" sz="1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54,5</a:t>
                      </a:r>
                      <a:endParaRPr lang="ru-RU" sz="1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/>
                </a:tc>
              </a:tr>
              <a:tr h="2467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СВИНИНА КОЛБАСНАЯ</a:t>
                      </a:r>
                      <a:endParaRPr lang="ru-RU" sz="1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20</a:t>
                      </a:r>
                      <a:endParaRPr lang="ru-RU" sz="1100" b="1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-</a:t>
                      </a:r>
                      <a:endParaRPr lang="ru-RU" sz="1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/>
                </a:tc>
              </a:tr>
              <a:tr h="2467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КРУПА РИСОВАЯ</a:t>
                      </a:r>
                      <a:endParaRPr lang="ru-RU" sz="1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5</a:t>
                      </a:r>
                      <a:endParaRPr lang="ru-RU" sz="1100" b="1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5</a:t>
                      </a:r>
                      <a:endParaRPr lang="ru-RU" sz="1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/>
                </a:tc>
              </a:tr>
              <a:tr h="3013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ЛУК СВЕЖИЙ РЕПЧАТЫЙ</a:t>
                      </a:r>
                      <a:endParaRPr lang="ru-RU" sz="1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6</a:t>
                      </a:r>
                      <a:endParaRPr lang="ru-RU" sz="1100" b="1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6</a:t>
                      </a:r>
                      <a:endParaRPr lang="ru-RU" sz="1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/>
                </a:tc>
              </a:tr>
              <a:tr h="2467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БЕЛОК СОЕВЫЙ</a:t>
                      </a:r>
                      <a:endParaRPr lang="ru-RU" sz="1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  <a:endParaRPr lang="ru-RU" sz="1100" b="1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-</a:t>
                      </a:r>
                      <a:endParaRPr lang="ru-RU" sz="1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/>
                </a:tc>
              </a:tr>
              <a:tr h="2467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ВОДА НА ГИДРАТАЦИЮ</a:t>
                      </a:r>
                      <a:endParaRPr lang="ru-RU" sz="1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4</a:t>
                      </a:r>
                      <a:endParaRPr lang="ru-RU" sz="1100" b="1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2,25</a:t>
                      </a:r>
                      <a:endParaRPr lang="ru-RU" sz="1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/>
                </a:tc>
              </a:tr>
              <a:tr h="2467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ЛАМИНАРИЯ</a:t>
                      </a:r>
                      <a:endParaRPr lang="ru-RU" sz="1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-</a:t>
                      </a:r>
                      <a:endParaRPr lang="ru-RU" sz="1100" b="1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0,25</a:t>
                      </a:r>
                      <a:endParaRPr lang="ru-RU" sz="1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/>
                </a:tc>
              </a:tr>
              <a:tr h="246738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ИТОГО:</a:t>
                      </a:r>
                      <a:endParaRPr lang="ru-RU" sz="1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100</a:t>
                      </a:r>
                      <a:endParaRPr lang="ru-RU" sz="1100" b="1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100</a:t>
                      </a:r>
                      <a:endParaRPr lang="ru-RU" sz="1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/>
                </a:tc>
              </a:tr>
              <a:tr h="246738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ПРЯНОСТИ И МАТЕРИАЛЫ, Г НА 100 КГ</a:t>
                      </a:r>
                      <a:endParaRPr lang="ru-RU" sz="1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13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СОЛЬ ПОВАРЕННАЯ ПИЩЕВАЯ</a:t>
                      </a:r>
                      <a:endParaRPr lang="ru-RU" sz="1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1200</a:t>
                      </a:r>
                      <a:endParaRPr lang="ru-RU" sz="1100" b="1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1200</a:t>
                      </a:r>
                      <a:endParaRPr lang="ru-RU" sz="1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/>
                </a:tc>
              </a:tr>
              <a:tr h="3013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ПЕРЕЦ ЧЕРНЫЙ МОЛОТЫЙ</a:t>
                      </a:r>
                      <a:endParaRPr lang="ru-RU" sz="1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100</a:t>
                      </a:r>
                      <a:endParaRPr lang="ru-RU" sz="1100" b="1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100</a:t>
                      </a:r>
                      <a:endParaRPr lang="ru-RU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/>
                </a:tc>
              </a:tr>
              <a:tr h="2467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ПЕТРУШКА </a:t>
                      </a:r>
                      <a:endParaRPr lang="ru-RU" sz="1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500</a:t>
                      </a:r>
                      <a:endParaRPr lang="ru-RU" sz="1100" b="1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-</a:t>
                      </a:r>
                      <a:endParaRPr lang="ru-RU" sz="1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/>
                </a:tc>
              </a:tr>
              <a:tr h="2467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ЧЕСНОК СВЕЖИЙ</a:t>
                      </a:r>
                      <a:endParaRPr lang="ru-RU" sz="1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-</a:t>
                      </a:r>
                      <a:endParaRPr lang="ru-RU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250</a:t>
                      </a:r>
                      <a:endParaRPr lang="ru-RU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/>
                </a:tc>
              </a:tr>
              <a:tr h="2467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ГЛЮТАМАТ НАТРИЯ</a:t>
                      </a:r>
                      <a:endParaRPr lang="ru-RU" sz="1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-</a:t>
                      </a:r>
                      <a:endParaRPr lang="ru-RU" sz="1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100</a:t>
                      </a:r>
                      <a:endParaRPr lang="ru-RU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40457" marR="40457" marT="0" marB="0"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1" y="188640"/>
            <a:ext cx="8381260" cy="1296144"/>
          </a:xfrm>
        </p:spPr>
        <p:txBody>
          <a:bodyPr/>
          <a:lstStyle/>
          <a:p>
            <a:r>
              <a:rPr lang="ru-RU" sz="3600" b="1" dirty="0" smtClean="0">
                <a:latin typeface="Monotype Corsiva" pitchFamily="66" charset="0"/>
              </a:rPr>
              <a:t>Рецептуры купат </a:t>
            </a:r>
            <a:br>
              <a:rPr lang="ru-RU" sz="3600" b="1" dirty="0" smtClean="0">
                <a:latin typeface="Monotype Corsiva" pitchFamily="66" charset="0"/>
              </a:rPr>
            </a:br>
            <a:r>
              <a:rPr lang="ru-RU" sz="3600" b="1" dirty="0" smtClean="0">
                <a:latin typeface="Monotype Corsiva" pitchFamily="66" charset="0"/>
              </a:rPr>
              <a:t>«Традиционные» и «морские»</a:t>
            </a:r>
            <a:endParaRPr lang="ru-RU" sz="3600" b="1" dirty="0">
              <a:latin typeface="Monotype Corsiva" pitchFamily="66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7956376" y="6492876"/>
            <a:ext cx="1187626" cy="365125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ru-RU" sz="1200" b="0" dirty="0" smtClean="0">
                <a:solidFill>
                  <a:schemeClr val="tx1"/>
                </a:solidFill>
              </a:rPr>
              <a:t>Слайд 9 </a:t>
            </a:r>
            <a:endParaRPr lang="ru-RU" sz="12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207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709" t="31130" r="51653" b="19815"/>
          <a:stretch/>
        </p:blipFill>
        <p:spPr bwMode="auto">
          <a:xfrm>
            <a:off x="1621970" y="762168"/>
            <a:ext cx="6622437" cy="59766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504" y="224367"/>
            <a:ext cx="8856984" cy="461665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Franklin Gothic Medium" pitchFamily="34" charset="0"/>
              </a:rPr>
              <a:t>ТЕХНОЛОГИЧЕСКАЯ СХЕМА ПРОИЗВОДСТВА КУПАТ «МОРСКИЕ»</a:t>
            </a:r>
            <a:endParaRPr lang="ru-RU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Franklin Gothic Medium" pitchFamily="34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7956376" y="6492876"/>
            <a:ext cx="1187626" cy="365125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ru-RU" sz="1200" b="0" dirty="0" smtClean="0">
                <a:solidFill>
                  <a:schemeClr val="tx1"/>
                </a:solidFill>
              </a:rPr>
              <a:t>Слайд 10 </a:t>
            </a:r>
            <a:endParaRPr lang="ru-RU" sz="12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85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98000"/>
                <a:shade val="90000"/>
                <a:satMod val="160000"/>
                <a:lumMod val="100000"/>
              </a:schemeClr>
            </a:gs>
            <a:gs pos="5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424936" cy="1008112"/>
          </a:xfrm>
          <a:effectLst/>
        </p:spPr>
        <p:txBody>
          <a:bodyPr/>
          <a:lstStyle/>
          <a:p>
            <a:pPr marL="0" indent="0" algn="ctr">
              <a:lnSpc>
                <a:spcPct val="112000"/>
              </a:lnSpc>
              <a:buNone/>
            </a:pPr>
            <a:r>
              <a:rPr lang="ru-RU" sz="2400" cap="all" dirty="0" smtClean="0">
                <a:ln w="900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</a:rPr>
              <a:t>Остаточное содержание йода в продукте</a:t>
            </a:r>
            <a:br>
              <a:rPr lang="ru-RU" sz="2400" cap="all" dirty="0" smtClean="0">
                <a:ln w="900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ru-RU" sz="2400" cap="all" dirty="0" smtClean="0">
                <a:ln w="900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</a:rPr>
              <a:t> после термической обработки</a:t>
            </a:r>
            <a:endParaRPr lang="ru-RU" sz="2400" cap="all" dirty="0">
              <a:ln w="9000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89460039"/>
              </p:ext>
            </p:extLst>
          </p:nvPr>
        </p:nvGraphicFramePr>
        <p:xfrm>
          <a:off x="251520" y="1844825"/>
          <a:ext cx="8784979" cy="259209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{17292A2E-F333-43FB-9621-5CBBE7FDCDCB}</a:tableStyleId>
              </a:tblPr>
              <a:tblGrid>
                <a:gridCol w="2952328"/>
                <a:gridCol w="1728192"/>
                <a:gridCol w="1584176"/>
                <a:gridCol w="1368152"/>
                <a:gridCol w="1152131"/>
              </a:tblGrid>
              <a:tr h="8640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n>
                            <a:solidFill>
                              <a:srgbClr val="3333FF"/>
                            </a:solidFill>
                          </a:ln>
                          <a:solidFill>
                            <a:srgbClr val="3333FF"/>
                          </a:solidFill>
                          <a:effectLst/>
                          <a:latin typeface="Arial Narrow" pitchFamily="34" charset="0"/>
                          <a:ea typeface="Calibri"/>
                          <a:cs typeface="Times New Roman"/>
                        </a:rPr>
                        <a:t>ПОКАЗАТЕЛЬ</a:t>
                      </a:r>
                      <a:endParaRPr lang="ru-RU" sz="1200" dirty="0">
                        <a:ln>
                          <a:solidFill>
                            <a:srgbClr val="3333FF"/>
                          </a:solidFill>
                        </a:ln>
                        <a:solidFill>
                          <a:srgbClr val="3333FF"/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ln>
                            <a:solidFill>
                              <a:srgbClr val="3333FF"/>
                            </a:solidFill>
                          </a:ln>
                          <a:solidFill>
                            <a:srgbClr val="3333FF"/>
                          </a:solidFill>
                          <a:effectLst/>
                          <a:latin typeface="Arial Narrow" pitchFamily="34" charset="0"/>
                          <a:ea typeface="Calibri"/>
                          <a:cs typeface="Times New Roman"/>
                        </a:rPr>
                        <a:t>КУПАТЫ ОХЛАЖДЕННЫЕ «ТРАДИЦИОННЫЕ»</a:t>
                      </a:r>
                      <a:endParaRPr lang="ru-RU" sz="1500" dirty="0">
                        <a:ln>
                          <a:solidFill>
                            <a:srgbClr val="3333FF"/>
                          </a:solidFill>
                        </a:ln>
                        <a:solidFill>
                          <a:srgbClr val="3333FF"/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ln>
                            <a:solidFill>
                              <a:srgbClr val="3333FF"/>
                            </a:solidFill>
                          </a:ln>
                          <a:solidFill>
                            <a:srgbClr val="3333FF"/>
                          </a:solidFill>
                          <a:effectLst/>
                          <a:latin typeface="Arial Narrow" pitchFamily="34" charset="0"/>
                          <a:ea typeface="Calibri"/>
                          <a:cs typeface="Times New Roman"/>
                        </a:rPr>
                        <a:t>КУПАТЫ ГОТОВЫЕ </a:t>
                      </a:r>
                      <a:r>
                        <a:rPr lang="ru-RU" sz="1400" b="1" dirty="0">
                          <a:ln>
                            <a:solidFill>
                              <a:srgbClr val="3333FF"/>
                            </a:solidFill>
                          </a:ln>
                          <a:solidFill>
                            <a:srgbClr val="3333FF"/>
                          </a:solidFill>
                          <a:effectLst/>
                          <a:latin typeface="Arial Narrow" pitchFamily="34" charset="0"/>
                          <a:ea typeface="Calibri"/>
                          <a:cs typeface="Times New Roman"/>
                        </a:rPr>
                        <a:t>«ТРАДИЦИОННЫЕ»</a:t>
                      </a:r>
                      <a:endParaRPr lang="ru-RU" sz="1400" dirty="0">
                        <a:ln>
                          <a:solidFill>
                            <a:srgbClr val="3333FF"/>
                          </a:solidFill>
                        </a:ln>
                        <a:solidFill>
                          <a:srgbClr val="3333FF"/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ln>
                            <a:solidFill>
                              <a:srgbClr val="3333FF"/>
                            </a:solidFill>
                          </a:ln>
                          <a:solidFill>
                            <a:srgbClr val="3333FF"/>
                          </a:solidFill>
                          <a:effectLst/>
                          <a:latin typeface="Arial Narrow" pitchFamily="34" charset="0"/>
                          <a:ea typeface="Calibri"/>
                          <a:cs typeface="Times New Roman"/>
                        </a:rPr>
                        <a:t>КУПАТЫ </a:t>
                      </a:r>
                      <a:r>
                        <a:rPr lang="ru-RU" sz="1400" b="1" dirty="0">
                          <a:ln>
                            <a:solidFill>
                              <a:srgbClr val="3333FF"/>
                            </a:solidFill>
                          </a:ln>
                          <a:solidFill>
                            <a:srgbClr val="3333FF"/>
                          </a:solidFill>
                          <a:effectLst/>
                          <a:latin typeface="Arial Narrow" pitchFamily="34" charset="0"/>
                          <a:ea typeface="Calibri"/>
                          <a:cs typeface="Times New Roman"/>
                        </a:rPr>
                        <a:t>ОХЛАЖДЕННЫЕ</a:t>
                      </a:r>
                      <a:r>
                        <a:rPr lang="ru-RU" sz="1500" b="1" dirty="0">
                          <a:ln>
                            <a:solidFill>
                              <a:srgbClr val="3333FF"/>
                            </a:solidFill>
                          </a:ln>
                          <a:solidFill>
                            <a:srgbClr val="3333FF"/>
                          </a:solidFill>
                          <a:effectLst/>
                          <a:latin typeface="Arial Narrow" pitchFamily="34" charset="0"/>
                          <a:ea typeface="Calibri"/>
                          <a:cs typeface="Times New Roman"/>
                        </a:rPr>
                        <a:t> «МОРСКИЕ»</a:t>
                      </a:r>
                      <a:endParaRPr lang="ru-RU" sz="1500" dirty="0">
                        <a:ln>
                          <a:solidFill>
                            <a:srgbClr val="3333FF"/>
                          </a:solidFill>
                        </a:ln>
                        <a:solidFill>
                          <a:srgbClr val="3333FF"/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ln>
                            <a:solidFill>
                              <a:srgbClr val="3333FF"/>
                            </a:solidFill>
                          </a:ln>
                          <a:solidFill>
                            <a:srgbClr val="3333FF"/>
                          </a:solidFill>
                          <a:effectLst/>
                          <a:latin typeface="Arial Narrow" pitchFamily="34" charset="0"/>
                          <a:ea typeface="Calibri"/>
                          <a:cs typeface="Times New Roman"/>
                        </a:rPr>
                        <a:t>КУПАТЫ ГОТОВЫЕ «МОРСКИЕ»</a:t>
                      </a:r>
                      <a:endParaRPr lang="ru-RU" sz="1500" dirty="0">
                        <a:ln>
                          <a:solidFill>
                            <a:srgbClr val="3333FF"/>
                          </a:solidFill>
                        </a:ln>
                        <a:solidFill>
                          <a:srgbClr val="3333FF"/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57600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 Narrow" pitchFamily="34" charset="0"/>
                          <a:ea typeface="Calibri"/>
                          <a:cs typeface="Times New Roman"/>
                        </a:rPr>
                        <a:t>МАССОВАЯ ДОЛЯ ВЛАГИ, %</a:t>
                      </a:r>
                      <a:endParaRPr lang="ru-RU" sz="14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67,45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63,58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70,79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66,72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ЙОД</a:t>
                      </a: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, МГ/КГ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0,108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0,097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Calibri"/>
                          <a:cs typeface="Times New Roman"/>
                        </a:rPr>
                        <a:t>0,240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0,265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0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 Narrow" pitchFamily="34" charset="0"/>
                          <a:ea typeface="Calibri"/>
                          <a:cs typeface="Times New Roman"/>
                        </a:rPr>
                        <a:t>ЖЕЛЕЗО, МГ/КГ</a:t>
                      </a:r>
                      <a:endParaRPr lang="ru-RU" sz="14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45,4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41,0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24,5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35,3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7956376" y="6492876"/>
            <a:ext cx="1187626" cy="365125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ru-RU" sz="1200" b="0" dirty="0" smtClean="0">
                <a:solidFill>
                  <a:schemeClr val="tx1"/>
                </a:solidFill>
              </a:rPr>
              <a:t>Слайд 11 </a:t>
            </a:r>
            <a:endParaRPr lang="ru-RU" sz="12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41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288" y="188640"/>
            <a:ext cx="8424936" cy="1080120"/>
          </a:xfrm>
        </p:spPr>
        <p:txBody>
          <a:bodyPr anchor="ctr">
            <a:normAutofit/>
          </a:bodyPr>
          <a:lstStyle/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ДЕГУСТАЦИОННАЯ ОЦЕНКА </a:t>
            </a:r>
            <a:b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КУПАТ «ТРАДИЦИОННЫЕ» И «МОРСКИЕ»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3856616"/>
              </p:ext>
            </p:extLst>
          </p:nvPr>
        </p:nvGraphicFramePr>
        <p:xfrm>
          <a:off x="413285" y="1412776"/>
          <a:ext cx="8496945" cy="2508228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944216"/>
                <a:gridCol w="1008112"/>
                <a:gridCol w="720080"/>
                <a:gridCol w="792088"/>
                <a:gridCol w="1008112"/>
                <a:gridCol w="720080"/>
                <a:gridCol w="1152128"/>
                <a:gridCol w="1152129"/>
              </a:tblGrid>
              <a:tr h="9839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Наименование образца</a:t>
                      </a:r>
                      <a:endParaRPr lang="ru-RU" sz="18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34925" marR="34925" marT="34925" marB="3492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Внешний вид</a:t>
                      </a:r>
                      <a:endParaRPr lang="ru-RU" sz="16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34925" marR="34925" marT="34925" marB="3492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Цвет</a:t>
                      </a:r>
                      <a:endParaRPr lang="ru-RU" sz="18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34925" marR="34925" marT="34925" marB="3492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Запах</a:t>
                      </a:r>
                      <a:endParaRPr lang="ru-RU" sz="18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34925" marR="34925" marT="34925" marB="3492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Консис-тенция</a:t>
                      </a:r>
                      <a:endParaRPr lang="ru-RU" sz="18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34925" marR="34925" marT="34925" marB="3492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Вкус</a:t>
                      </a:r>
                      <a:endParaRPr lang="ru-RU" sz="18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34925" marR="34925" marT="34925" marB="3492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Сочность</a:t>
                      </a:r>
                      <a:endParaRPr lang="ru-RU" sz="18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34925" marR="34925" marT="34925" marB="3492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Средняя оценка</a:t>
                      </a:r>
                      <a:endParaRPr lang="ru-RU" sz="18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34925" marR="34925" marT="34925" marB="3492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71478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Купаты</a:t>
                      </a:r>
                      <a:r>
                        <a:rPr lang="ru-RU" sz="2000" dirty="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 </a:t>
                      </a:r>
                      <a:r>
                        <a:rPr lang="ru-RU" sz="1900" dirty="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«Традиционные»</a:t>
                      </a: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4,2</a:t>
                      </a:r>
                      <a:endParaRPr lang="ru-RU" sz="180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4,2</a:t>
                      </a:r>
                      <a:endParaRPr lang="ru-RU" sz="180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4,4</a:t>
                      </a:r>
                      <a:endParaRPr lang="ru-RU" sz="180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3,8</a:t>
                      </a:r>
                      <a:endParaRPr lang="ru-RU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3,8</a:t>
                      </a:r>
                      <a:endParaRPr lang="ru-RU" sz="180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3,9</a:t>
                      </a:r>
                      <a:endParaRPr lang="ru-RU" sz="180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4,1</a:t>
                      </a:r>
                      <a:endParaRPr lang="ru-RU" sz="180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34925" marR="34925" marT="34925" marB="34925" anchor="ctr"/>
                </a:tc>
              </a:tr>
              <a:tr h="74951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Купаты</a:t>
                      </a:r>
                      <a:r>
                        <a:rPr lang="ru-RU" sz="2000" dirty="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 «Морские»</a:t>
                      </a:r>
                      <a:endParaRPr lang="ru-RU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4,8</a:t>
                      </a:r>
                      <a:endParaRPr lang="ru-RU" sz="180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5,0</a:t>
                      </a:r>
                      <a:endParaRPr lang="ru-RU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5,0</a:t>
                      </a:r>
                      <a:endParaRPr lang="ru-RU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4,8</a:t>
                      </a:r>
                      <a:endParaRPr lang="ru-RU" sz="180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5,0</a:t>
                      </a:r>
                      <a:endParaRPr lang="ru-RU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4,8</a:t>
                      </a:r>
                      <a:endParaRPr lang="ru-RU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4,9</a:t>
                      </a:r>
                      <a:endParaRPr lang="ru-RU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34925" marR="34925" marT="34925" marB="34925" anchor="ctr"/>
                </a:tc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861047"/>
            <a:ext cx="4978465" cy="29969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7884368" y="6381328"/>
            <a:ext cx="1187626" cy="365125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ru-RU" sz="1200" b="0" dirty="0" smtClean="0">
                <a:solidFill>
                  <a:schemeClr val="tx1"/>
                </a:solidFill>
              </a:rPr>
              <a:t>Слайд 12 </a:t>
            </a:r>
            <a:endParaRPr lang="ru-RU" sz="12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29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2420888"/>
            <a:ext cx="7488832" cy="3065513"/>
          </a:xfrm>
        </p:spPr>
        <p:txBody>
          <a:bodyPr anchor="t">
            <a:noAutofit/>
          </a:bodyPr>
          <a:lstStyle/>
          <a:p>
            <a:pPr indent="0" algn="ctr">
              <a:buNone/>
            </a:pPr>
            <a:r>
              <a:rPr lang="ru-RU" sz="4200" b="1" dirty="0" smtClean="0">
                <a:solidFill>
                  <a:srgbClr val="0000FF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ДОКЛАД ОКОНЧЕН! СПАСИБО ЗА ВНИМАНИЕ!</a:t>
            </a:r>
            <a:endParaRPr lang="ru-RU" sz="4200" b="1" dirty="0">
              <a:solidFill>
                <a:srgbClr val="0000FF"/>
              </a:solidFill>
              <a:effectLst>
                <a:glow rad="63500">
                  <a:srgbClr val="FFC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1236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Воздушный поток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Поток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Бумажная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Сетка">
  <a:themeElements>
    <a:clrScheme name="Сетка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Сетка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Сетка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33</TotalTime>
  <Words>856</Words>
  <Application>Microsoft Office PowerPoint</Application>
  <PresentationFormat>Экран (4:3)</PresentationFormat>
  <Paragraphs>371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Открытая</vt:lpstr>
      <vt:lpstr>Воздушный поток</vt:lpstr>
      <vt:lpstr>1_Воздушный поток</vt:lpstr>
      <vt:lpstr>Поток</vt:lpstr>
      <vt:lpstr>Бумажная</vt:lpstr>
      <vt:lpstr>Сетка</vt:lpstr>
      <vt:lpstr>Презентация PowerPoint</vt:lpstr>
      <vt:lpstr>Презентация PowerPoint</vt:lpstr>
      <vt:lpstr>СХЕМА ЭКСПЕРИМЕНТА</vt:lpstr>
      <vt:lpstr>ХИМИЧЕСКИЙ СОСТАВ, СОДЕРЖАНИЕ МИНЕРАЛЬНЫХ ВЕЩЕСТВ И ВИТАМИНОВ В ЛАМИНАРИИ</vt:lpstr>
      <vt:lpstr>Функционально-технологические свойства ламинарии (n = 3, V &lt; 10) </vt:lpstr>
      <vt:lpstr>РЕЦЕПТУРЫ   КОНТРОЛЬНЫХ   И   ОПЫТНЫХ    ОБРАЗЦОВ КУПАТ</vt:lpstr>
      <vt:lpstr>Остаточное содержание йода в продукте  после термической обработки</vt:lpstr>
      <vt:lpstr>ДЕГУСТАЦИОННАЯ ОЦЕНКА ОПЫТНЫХ ОБРАЗЦОВ ПОЛУФАБРИКАТОВ ИЗ МЯСА ПТИЦЫ МЕХОБВАЛКИ</vt:lpstr>
      <vt:lpstr>Рецептуры купат  «Традиционные» и «морские»</vt:lpstr>
      <vt:lpstr>Презентация PowerPoint</vt:lpstr>
      <vt:lpstr>Остаточное содержание йода в продукте  после термической обработки</vt:lpstr>
      <vt:lpstr>ДЕГУСТАЦИОННАЯ ОЦЕНКА  КУПАТ «ТРАДИЦИОННЫЕ» И «МОРСКИЕ»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ДИПЛОМНАЯ РАБОТА</dc:title>
  <dc:creator>Юрик</dc:creator>
  <cp:lastModifiedBy>Elena</cp:lastModifiedBy>
  <cp:revision>54</cp:revision>
  <dcterms:created xsi:type="dcterms:W3CDTF">2012-06-21T10:41:07Z</dcterms:created>
  <dcterms:modified xsi:type="dcterms:W3CDTF">2013-03-04T19:18:24Z</dcterms:modified>
</cp:coreProperties>
</file>