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376" r:id="rId2"/>
    <p:sldId id="397" r:id="rId3"/>
    <p:sldId id="433" r:id="rId4"/>
    <p:sldId id="434" r:id="rId5"/>
    <p:sldId id="435" r:id="rId6"/>
    <p:sldId id="423" r:id="rId7"/>
    <p:sldId id="425" r:id="rId8"/>
    <p:sldId id="437" r:id="rId9"/>
    <p:sldId id="436" r:id="rId10"/>
    <p:sldId id="426" r:id="rId11"/>
    <p:sldId id="429" r:id="rId12"/>
    <p:sldId id="430" r:id="rId13"/>
    <p:sldId id="431" r:id="rId14"/>
    <p:sldId id="316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3300"/>
    <a:srgbClr val="0033CC"/>
    <a:srgbClr val="EBE600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9307" autoAdjust="0"/>
  </p:normalViewPr>
  <p:slideViewPr>
    <p:cSldViewPr>
      <p:cViewPr>
        <p:scale>
          <a:sx n="75" d="100"/>
          <a:sy n="75" d="100"/>
        </p:scale>
        <p:origin x="-1074" y="-7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EFE98D-A694-48D2-85B7-81F995D23AF1}" type="datetimeFigureOut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FB5A062-AF51-4777-A261-61A817113A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1E1CC1-BAEF-4C37-8842-091A478BDB5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2DB65D-79F5-4A57-8480-32D46E7D8C30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2DB65D-79F5-4A57-8480-32D46E7D8C30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6B74FC-866F-4455-9A3D-81CCA680E30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E2AB15-4D0F-42DF-86EA-20AD5915263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50ADF6-79A1-4422-969A-6F364438C030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8BD950-AF78-4DB9-BAF6-D0F0FDDBD691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A014DA-9909-4EA4-A516-8C39F5DF05F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452A2-C8EC-4245-9FDA-8C3125BDCE62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190B1-ED13-41CA-91B7-CE0F7E6726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93A52-D02B-488B-BBD0-9DC4A35D6272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476E6-213C-4D66-9D15-BBF80336A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E3037-B5F0-42F6-BCED-349A64C41021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3DB41-BDEC-46B0-B3B4-CAE30E0E6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E8F14-DC82-4CBF-A73D-C66395D045A2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6ADE2-0CF5-47D4-BFB1-416F7A0E27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4DB48-520F-4EC7-85BD-727A7913B361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2BD0A-DF31-48A0-BF24-CF696EF0F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D3142-87CD-486F-89D8-A20DDE876726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E28CE-CBB1-40D7-AB0C-2A66C09F4D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494A5-EE78-4F5F-8F1C-3C41068B31F2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E9CC0-48D2-42F4-B656-578131982B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2600D-16FF-4BEF-AA2A-A9F49BA06DA2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81E8E-36F9-486A-9199-27E4541BBD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CBA91-F3B9-4065-88DF-647627474097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F9C10-4F42-44D7-B1B5-E0DC989469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C7926-3F06-499A-9FCA-8D32F127B223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716C9-F276-445B-B2B6-F81FA42E4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0F915-2803-428A-963B-3606F486AC4D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B50FC-BF42-4F98-94DF-F4DD7361C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CBB039-6695-4ED5-A1E3-D6E5633BFAF4}" type="datetime1">
              <a:rPr lang="ru-RU"/>
              <a:pPr>
                <a:defRPr/>
              </a:pPr>
              <a:t>18.02.2013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www.agrotehnopark.ru</a:t>
            </a: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24DC2A-CF0D-481D-8F27-DDE63A60E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11" r:id="rId2"/>
    <p:sldLayoutId id="2147483920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21" r:id="rId9"/>
    <p:sldLayoutId id="2147483917" r:id="rId10"/>
    <p:sldLayoutId id="2147483918" r:id="rId11"/>
  </p:sldLayoutIdLst>
  <p:transition>
    <p:fade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4" descr="Эмблема академии 1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980728"/>
            <a:ext cx="7602036" cy="569386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ОТЧЕТ О ВЫПОЛНЕНИИ ТЕМАТИЧЕСКИХ ПЛАНОВ-ЗАДАНИЙ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2012ГОД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НАУЧНО-ИССЛЕДОВАТЕЛЬСКИХ РАБОТ, ВЫПОЛНЯЕМЫХ ПО ЗАКАЗУ МИНСЕЛЬХОЗА РОССИИ ЗА СЧЕТ СРЕДСТВ ФЕДЕРАЛЬНОГО БЮДЖЕТА </a:t>
            </a:r>
          </a:p>
          <a:p>
            <a:pPr algn="ctr"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ФЕДЕРАЛЬНЫМ  ГОСУДАРСТВЕННЫМ  БЮДЖЕТНЫМ ОБРАЗОВАТЕЛЬНЫМ УЧРЕЖДЕНИЕМ высшего профессионального образования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«БЕЛГОРОДСКАЯ ГОСУДАРСТВЕННАЯ СЕЛЬСКОХОЗЯЙСТВЕННАЯ АКАДЕМИЯ</a:t>
            </a:r>
            <a:r>
              <a:rPr lang="en-US" sz="2400" b="1" cap="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ИМЕНИ В.Я. ГОРИНА 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ctrTitle" idx="4294967295"/>
          </p:nvPr>
        </p:nvSpPr>
        <p:spPr>
          <a:xfrm>
            <a:off x="395288" y="765175"/>
            <a:ext cx="8424862" cy="3455988"/>
          </a:xfrm>
        </p:spPr>
        <p:txBody>
          <a:bodyPr/>
          <a:lstStyle/>
          <a:p>
            <a:pPr algn="ctr"/>
            <a:r>
              <a:rPr lang="ru-RU" sz="2600" b="1" smtClean="0">
                <a:latin typeface="Times New Roman" pitchFamily="18" charset="0"/>
                <a:cs typeface="Times New Roman" pitchFamily="18" charset="0"/>
              </a:rPr>
              <a:t>Проведение научных исследований и разработка рекомендаций по устойчивому развитию сельских территорий, предусмотренных Государственной программой развития сельского хозяйства и регулирования рынков сельскохозяйственной продукции, сырья и продовольствия на 2008-2012 годы на федеральном и региональном уровнях</a:t>
            </a:r>
            <a:br>
              <a:rPr lang="ru-RU" sz="26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smtClean="0">
                <a:latin typeface="Times New Roman" pitchFamily="18" charset="0"/>
                <a:cs typeface="Times New Roman" pitchFamily="18" charset="0"/>
              </a:rPr>
              <a:t>(заключительный этап)</a:t>
            </a:r>
            <a:r>
              <a:rPr lang="ru-RU" sz="3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smtClean="0">
                <a:latin typeface="Times New Roman" pitchFamily="18" charset="0"/>
                <a:cs typeface="Times New Roman" pitchFamily="18" charset="0"/>
              </a:rPr>
            </a:br>
            <a:endParaRPr lang="uk-UA" sz="30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Рисунок 4" descr="Эмблема академии 11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Прямоугольник 3"/>
          <p:cNvSpPr>
            <a:spLocks noChangeArrowheads="1"/>
          </p:cNvSpPr>
          <p:nvPr/>
        </p:nvSpPr>
        <p:spPr bwMode="auto">
          <a:xfrm>
            <a:off x="827088" y="4437063"/>
            <a:ext cx="76327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 3" pitchFamily="18" charset="2"/>
              <a:buNone/>
            </a:pPr>
            <a:r>
              <a:rPr lang="ru-RU" b="1" dirty="0">
                <a:ea typeface="Calibri" pitchFamily="34" charset="0"/>
                <a:cs typeface="Arial" charset="0"/>
              </a:rPr>
              <a:t>Цель исследований</a:t>
            </a:r>
            <a:r>
              <a:rPr lang="ru-RU" dirty="0">
                <a:ea typeface="Calibri" pitchFamily="34" charset="0"/>
                <a:cs typeface="Arial" charset="0"/>
              </a:rPr>
              <a:t> - является разработка методических рекомендаций по оценке эффективности реализации мероприятий по устойчивому развитию сельских территорий, предусмотренных Государственной программой </a:t>
            </a:r>
          </a:p>
          <a:p>
            <a:pPr algn="ctr">
              <a:buFont typeface="Wingdings 3" pitchFamily="18" charset="2"/>
              <a:buNone/>
            </a:pPr>
            <a:r>
              <a:rPr lang="ru-RU" dirty="0">
                <a:ea typeface="Calibri" pitchFamily="34" charset="0"/>
                <a:cs typeface="Arial" charset="0"/>
              </a:rPr>
              <a:t>«Развитие сельского хозяйства и агропродовольственных рынков </a:t>
            </a:r>
          </a:p>
          <a:p>
            <a:pPr algn="ctr">
              <a:buFont typeface="Wingdings 3" pitchFamily="18" charset="2"/>
              <a:buNone/>
            </a:pPr>
            <a:r>
              <a:rPr lang="ru-RU" dirty="0">
                <a:ea typeface="Calibri" pitchFamily="34" charset="0"/>
                <a:cs typeface="Arial" charset="0"/>
              </a:rPr>
              <a:t>на 2008-2012 годы» </a:t>
            </a:r>
          </a:p>
          <a:p>
            <a:pPr algn="ctr">
              <a:buFont typeface="Wingdings 3" pitchFamily="18" charset="2"/>
              <a:buNone/>
            </a:pPr>
            <a:r>
              <a:rPr lang="ru-RU" dirty="0">
                <a:ea typeface="Calibri" pitchFamily="34" charset="0"/>
                <a:cs typeface="Arial" charset="0"/>
              </a:rPr>
              <a:t>на федеральном и региональном уровне.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4" descr="Эмблема академии 1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323528" y="1063139"/>
            <a:ext cx="882047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42900" algn="just" eaLnBrk="0" hangingPunct="0">
              <a:tabLst>
                <a:tab pos="571500" algn="l"/>
              </a:tabLs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Научная новизна работы: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определены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внешние, внутренние и смешанные факторы влияющие на устойчивое развитие сельских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территорий;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предложены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показатели позволяющие дать объективную и целостную оценку уровню социального развития сельских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территорий;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разработана методика оценки уровня развития социальной инфраструктуры, включающая систему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интегральных показателей по направлениям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здравоохранение, образование, культура, инженерная инфраструктура;  </a:t>
            </a:r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разработана методика оценки человеческого  капитала;</a:t>
            </a:r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разработана система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показателей оценки устойчивого развития сельских территорий, включающая четыре группы проекций.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ctrTitle" idx="4294967295"/>
          </p:nvPr>
        </p:nvSpPr>
        <p:spPr>
          <a:xfrm>
            <a:off x="467544" y="332656"/>
            <a:ext cx="8424862" cy="719609"/>
          </a:xfrm>
        </p:spPr>
        <p:txBody>
          <a:bodyPr/>
          <a:lstStyle/>
          <a:p>
            <a:pPr algn="ctr"/>
            <a:r>
              <a:rPr lang="ru-RU" sz="2800" dirty="0" smtClean="0"/>
              <a:t>Научно-практическая значимость работы</a:t>
            </a:r>
            <a:endParaRPr lang="uk-UA" sz="3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Рисунок 4" descr="Эмблема академии 11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Прямоугольник 3"/>
          <p:cNvSpPr>
            <a:spLocks noChangeArrowheads="1"/>
          </p:cNvSpPr>
          <p:nvPr/>
        </p:nvSpPr>
        <p:spPr bwMode="auto">
          <a:xfrm>
            <a:off x="179512" y="1196752"/>
            <a:ext cx="864096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9538" algn="just">
              <a:buFont typeface="Wingdings 3" pitchFamily="18" charset="2"/>
              <a:buNone/>
            </a:pPr>
            <a:r>
              <a:rPr lang="ru-RU" sz="2400" dirty="0"/>
              <a:t>Практическая значимость определяется разработкой рекомендаций по оценке эффективности реализации мероприятий по устойчивому развитию сельских территорий, предусмотренных Государственной программой «Развитие сельского хозяйства и агропродовольственных рынков на 2008-2012 годы», </a:t>
            </a:r>
            <a:r>
              <a:rPr lang="ru-RU" sz="2400" dirty="0" smtClean="0"/>
              <a:t>которые могут быть использованы Департаментом АПК Белгородской области, районными управлениями АПК.</a:t>
            </a:r>
          </a:p>
          <a:p>
            <a:pPr marL="109538" algn="just">
              <a:buFont typeface="Wingdings 3" pitchFamily="18" charset="2"/>
              <a:buNone/>
            </a:pPr>
            <a:r>
              <a:rPr lang="ru-RU" sz="2400" dirty="0" smtClean="0"/>
              <a:t>Разработанные мероприятия по созданию полномерной социальной инфраструктуры на селе, по активизации </a:t>
            </a:r>
            <a:r>
              <a:rPr lang="ru-RU" sz="2400" dirty="0" err="1" smtClean="0"/>
              <a:t>частно-государственного</a:t>
            </a:r>
            <a:r>
              <a:rPr lang="ru-RU" sz="2400" dirty="0" smtClean="0"/>
              <a:t> партнерства использовались при подготовке областной программы «Устойчивое развитие сельских территорий на 2013-2017гг. и  </a:t>
            </a:r>
            <a:r>
              <a:rPr lang="ru-RU" sz="2400" dirty="0"/>
              <a:t>на период до  2020г</a:t>
            </a:r>
            <a:r>
              <a:rPr lang="ru-RU" sz="2400" dirty="0" smtClean="0"/>
              <a:t>.».</a:t>
            </a:r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ctrTitle" idx="4294967295"/>
          </p:nvPr>
        </p:nvSpPr>
        <p:spPr>
          <a:xfrm>
            <a:off x="467544" y="260648"/>
            <a:ext cx="8424862" cy="647601"/>
          </a:xfrm>
        </p:spPr>
        <p:txBody>
          <a:bodyPr/>
          <a:lstStyle/>
          <a:p>
            <a:pPr algn="ctr"/>
            <a:r>
              <a:rPr lang="ru-RU" sz="2800" dirty="0" smtClean="0"/>
              <a:t>Апробация работы:</a:t>
            </a:r>
            <a:endParaRPr lang="uk-UA" sz="3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Рисунок 4" descr="Эмблема академии 11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Прямоугольник 3"/>
          <p:cNvSpPr>
            <a:spLocks noChangeArrowheads="1"/>
          </p:cNvSpPr>
          <p:nvPr/>
        </p:nvSpPr>
        <p:spPr bwMode="auto">
          <a:xfrm>
            <a:off x="251520" y="980728"/>
            <a:ext cx="871296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9538">
              <a:buFont typeface="Wingdings 3" pitchFamily="18" charset="2"/>
              <a:buNone/>
            </a:pPr>
            <a:r>
              <a:rPr lang="ru-RU" sz="2400" dirty="0" smtClean="0"/>
              <a:t>Результаты научных исследований опубликованы в журналах, рецензируемых ВАК:</a:t>
            </a:r>
          </a:p>
          <a:p>
            <a:pPr marL="566738" indent="-457200">
              <a:buFont typeface="Wingdings 3" pitchFamily="18" charset="2"/>
              <a:buAutoNum type="arabicPeriod"/>
            </a:pPr>
            <a:r>
              <a:rPr lang="ru-RU" sz="2400" dirty="0" smtClean="0"/>
              <a:t>Добрунова А.И. Социальная инфраструктура сельских территорий как объект управления // Экономика сельскохозяйственных и перерабатывающих предприятий. - 2012. - №9. – С.60-62.</a:t>
            </a:r>
          </a:p>
          <a:p>
            <a:pPr marL="566738" indent="-457200">
              <a:buFont typeface="Wingdings 3" pitchFamily="18" charset="2"/>
              <a:buAutoNum type="arabicPeriod"/>
            </a:pPr>
            <a:r>
              <a:rPr lang="ru-RU" sz="2400" dirty="0" smtClean="0"/>
              <a:t>Дорофеев А.Ф. Пути повышения эффективности воспроизводства человеческого капитала в АПК //</a:t>
            </a:r>
            <a:r>
              <a:rPr lang="ru-RU" sz="2400" dirty="0" smtClean="0"/>
              <a:t> Экономика сельскохозяйственных и перерабатывающих предприятий. - 2012. - №9. – С.60-62.</a:t>
            </a:r>
            <a:r>
              <a:rPr lang="ru-RU" sz="2400" dirty="0" smtClean="0"/>
              <a:t>  </a:t>
            </a:r>
          </a:p>
          <a:p>
            <a:pPr marL="566738" indent="-457200">
              <a:buFont typeface="Wingdings 3" pitchFamily="18" charset="2"/>
              <a:buAutoNum type="arabicPeriod"/>
            </a:pPr>
            <a:r>
              <a:rPr lang="ru-RU" sz="2400" dirty="0" smtClean="0"/>
              <a:t>Колесников А.В.  Экологическая, экономическая и социальная оценка эффективности использования сельскохозяйственных земель России. Монография. Раздел 1,3.  - М.: ООО «НИПКЦ </a:t>
            </a:r>
            <a:r>
              <a:rPr lang="ru-RU" sz="2400" dirty="0" err="1" smtClean="0"/>
              <a:t>Восход-А</a:t>
            </a:r>
            <a:r>
              <a:rPr lang="ru-RU" sz="2400" dirty="0" smtClean="0"/>
              <a:t>», 2012.  С.62-74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4" descr="Эмблема академии 1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323528" y="232142"/>
            <a:ext cx="882047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42900" algn="just" eaLnBrk="0" hangingPunct="0">
              <a:tabLst>
                <a:tab pos="571500" algn="l"/>
              </a:tabLst>
            </a:pPr>
            <a:r>
              <a:rPr lang="ru-RU" sz="2000" b="1" dirty="0">
                <a:cs typeface="Times New Roman" pitchFamily="18" charset="0"/>
              </a:rPr>
              <a:t>Результаты работы:</a:t>
            </a:r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000" dirty="0">
                <a:cs typeface="Times New Roman" pitchFamily="18" charset="0"/>
              </a:rPr>
              <a:t>Определены внешние, внутренние и смешанные факторы влияющие на устойчивое развитие сельских территорий. </a:t>
            </a:r>
            <a:endParaRPr lang="ru-RU" sz="2000" dirty="0"/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000" dirty="0">
                <a:cs typeface="Times New Roman" pitchFamily="18" charset="0"/>
              </a:rPr>
              <a:t>Обоснованы критерии и предложены показатели позволяющие дать объективную и целостную оценку </a:t>
            </a:r>
            <a:r>
              <a:rPr lang="ru-RU" sz="2000" dirty="0" smtClean="0">
                <a:cs typeface="Times New Roman" pitchFamily="18" charset="0"/>
              </a:rPr>
              <a:t>уровня устойчивого </a:t>
            </a:r>
            <a:r>
              <a:rPr lang="ru-RU" sz="2000" dirty="0">
                <a:cs typeface="Times New Roman" pitchFamily="18" charset="0"/>
              </a:rPr>
              <a:t>развития сельских территорий. </a:t>
            </a:r>
            <a:endParaRPr lang="ru-RU" sz="2000" dirty="0"/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000" dirty="0">
                <a:cs typeface="Times New Roman" pitchFamily="18" charset="0"/>
              </a:rPr>
              <a:t>Сделан анализ уровня развития сельских территорий на </a:t>
            </a:r>
            <a:r>
              <a:rPr lang="ru-RU" sz="2000" dirty="0" smtClean="0">
                <a:cs typeface="Times New Roman" pitchFamily="18" charset="0"/>
              </a:rPr>
              <a:t>региональном уровне. </a:t>
            </a:r>
            <a:endParaRPr lang="ru-RU" sz="2000" dirty="0"/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000" dirty="0">
                <a:cs typeface="Times New Roman" pitchFamily="18" charset="0"/>
              </a:rPr>
              <a:t>На основании обработки данных социологического опроса </a:t>
            </a:r>
            <a:r>
              <a:rPr lang="ru-RU" sz="2000" dirty="0" smtClean="0">
                <a:cs typeface="Times New Roman" pitchFamily="18" charset="0"/>
              </a:rPr>
              <a:t>определено качество жизни сельских жителей и установлены </a:t>
            </a:r>
            <a:r>
              <a:rPr lang="ru-RU" sz="2000" dirty="0">
                <a:cs typeface="Times New Roman" pitchFamily="18" charset="0"/>
              </a:rPr>
              <a:t>пути повышения материального благосостояния жителей села. </a:t>
            </a:r>
            <a:endParaRPr lang="ru-RU" sz="2000" dirty="0"/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000" dirty="0">
                <a:cs typeface="Times New Roman" pitchFamily="18" charset="0"/>
              </a:rPr>
              <a:t>Предложен интегральный показатель, необходимый для группировки муниципальных образований по уровню обеспеченности объектами социальной </a:t>
            </a:r>
            <a:r>
              <a:rPr lang="ru-RU" sz="2000" dirty="0" smtClean="0">
                <a:cs typeface="Times New Roman" pitchFamily="18" charset="0"/>
              </a:rPr>
              <a:t>инфраструктуры.  </a:t>
            </a:r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000" dirty="0" smtClean="0">
                <a:cs typeface="Times New Roman" pitchFamily="18" charset="0"/>
              </a:rPr>
              <a:t>Разработана система </a:t>
            </a:r>
            <a:r>
              <a:rPr lang="ru-RU" sz="2000" dirty="0" smtClean="0"/>
              <a:t>показателей оценки устойчивого развития сельских территорий.</a:t>
            </a:r>
            <a:endParaRPr lang="ru-RU" sz="2000" dirty="0" smtClean="0">
              <a:cs typeface="Times New Roman" pitchFamily="18" charset="0"/>
            </a:endParaRPr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000" dirty="0" smtClean="0">
                <a:cs typeface="Times New Roman" pitchFamily="18" charset="0"/>
              </a:rPr>
              <a:t>Предложены пути оптимизации ресурсного обеспечения реализации программы устойчивое развитие </a:t>
            </a:r>
            <a:r>
              <a:rPr lang="ru-RU" sz="2000" dirty="0">
                <a:cs typeface="Times New Roman" pitchFamily="18" charset="0"/>
              </a:rPr>
              <a:t>сельских территорий</a:t>
            </a:r>
            <a:r>
              <a:rPr lang="ru-RU" sz="2000" dirty="0" smtClean="0">
                <a:cs typeface="Times New Roman" pitchFamily="18" charset="0"/>
              </a:rPr>
              <a:t>.</a:t>
            </a:r>
          </a:p>
          <a:p>
            <a:pPr indent="342900" algn="just" eaLnBrk="0" hangingPunct="0">
              <a:buFontTx/>
              <a:buChar char="•"/>
              <a:tabLst>
                <a:tab pos="571500" algn="l"/>
              </a:tabLst>
            </a:pPr>
            <a:r>
              <a:rPr lang="ru-RU" sz="2000" dirty="0" smtClean="0">
                <a:cs typeface="Times New Roman" pitchFamily="18" charset="0"/>
              </a:rPr>
              <a:t> Разработаны мероприятия по созданию планомерной социальной инфраструктуры на селе и обеспечения жильем молодых специалистов, посредством активизации </a:t>
            </a:r>
            <a:r>
              <a:rPr lang="ru-RU" sz="2000" dirty="0" err="1" smtClean="0">
                <a:cs typeface="Times New Roman" pitchFamily="18" charset="0"/>
              </a:rPr>
              <a:t>частно-государственного</a:t>
            </a:r>
            <a:r>
              <a:rPr lang="ru-RU" sz="2000" dirty="0" smtClean="0">
                <a:cs typeface="Times New Roman" pitchFamily="18" charset="0"/>
              </a:rPr>
              <a:t> партнерства</a:t>
            </a:r>
            <a:endParaRPr lang="ru-RU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ctrTitle" idx="4294967295"/>
          </p:nvPr>
        </p:nvSpPr>
        <p:spPr>
          <a:xfrm>
            <a:off x="395288" y="765175"/>
            <a:ext cx="8424862" cy="4608041"/>
          </a:xfrm>
        </p:spPr>
        <p:txBody>
          <a:bodyPr/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1. 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етодика оценки уровня развития социальной инфраструктуры включающая систему интегральных показателей по направлениям: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здравоохранение,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образование,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культура,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инженерная инфраструктура</a:t>
            </a:r>
            <a:endParaRPr lang="uk-UA" sz="3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Рисунок 4" descr="Эмблема академии 11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ctrTitle" idx="4294967295"/>
          </p:nvPr>
        </p:nvSpPr>
        <p:spPr>
          <a:xfrm>
            <a:off x="395288" y="765175"/>
            <a:ext cx="8424862" cy="1151657"/>
          </a:xfrm>
        </p:spPr>
        <p:txBody>
          <a:bodyPr/>
          <a:lstStyle/>
          <a:p>
            <a:pPr algn="ctr"/>
            <a:r>
              <a:rPr lang="ru-RU" sz="2800" b="1" dirty="0" smtClean="0"/>
              <a:t>3. Методика оценки человеческого капитала</a:t>
            </a:r>
            <a:endParaRPr lang="uk-UA" sz="3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Рисунок 4" descr="Эмблема академии 11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Прямоугольник 3"/>
          <p:cNvSpPr>
            <a:spLocks noChangeArrowheads="1"/>
          </p:cNvSpPr>
          <p:nvPr/>
        </p:nvSpPr>
        <p:spPr bwMode="auto">
          <a:xfrm>
            <a:off x="467544" y="2060848"/>
            <a:ext cx="799224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Сущность предлагаемой методики оценки человеческого капитала, используемого в сельском хозяйстве заключается в том, что определяют соотношение между различными показателями развития сельского хозяйства к соответствующим среднестатистическим показателям по экономике в целом и по следующей формуле определяют индекс человеческого капитала сельского хозяйства по отношению к другим отраслям народного хозяйства и, соответственно, 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ctrTitle" idx="4294967295"/>
          </p:nvPr>
        </p:nvSpPr>
        <p:spPr>
          <a:xfrm>
            <a:off x="395288" y="765175"/>
            <a:ext cx="8424862" cy="2232025"/>
          </a:xfrm>
        </p:spPr>
        <p:txBody>
          <a:bodyPr/>
          <a:lstStyle/>
          <a:p>
            <a:pPr algn="ctr"/>
            <a:r>
              <a:rPr lang="ru-RU" sz="2800" b="1" dirty="0" smtClean="0"/>
              <a:t>3. Система </a:t>
            </a:r>
            <a:r>
              <a:rPr lang="ru-RU" sz="2800" b="1" dirty="0" smtClean="0"/>
              <a:t>показателей оценки устойчивого развития сельских территорий</a:t>
            </a:r>
            <a:endParaRPr lang="uk-UA" sz="3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Рисунок 4" descr="Эмблема академии 11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Прямоугольник 3"/>
          <p:cNvSpPr>
            <a:spLocks noChangeArrowheads="1"/>
          </p:cNvSpPr>
          <p:nvPr/>
        </p:nvSpPr>
        <p:spPr bwMode="auto">
          <a:xfrm>
            <a:off x="971550" y="3284538"/>
            <a:ext cx="74882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9538">
              <a:buFont typeface="Wingdings 3" pitchFamily="18" charset="2"/>
              <a:buNone/>
            </a:pPr>
            <a:r>
              <a:rPr lang="ru-RU" sz="2400" dirty="0"/>
              <a:t>основана на концепции сбалансированных показателей, включает </a:t>
            </a:r>
            <a:r>
              <a:rPr lang="ru-RU" sz="2400" dirty="0" smtClean="0"/>
              <a:t>четыре </a:t>
            </a:r>
            <a:r>
              <a:rPr lang="ru-RU" sz="2400" dirty="0"/>
              <a:t>группы проекций: </a:t>
            </a:r>
          </a:p>
          <a:p>
            <a:pPr marL="109538">
              <a:buFont typeface="Wingdings 3" pitchFamily="18" charset="2"/>
              <a:buNone/>
            </a:pPr>
            <a:r>
              <a:rPr lang="ru-RU" sz="2400" dirty="0"/>
              <a:t>- «Социальное развитие сельских территорий</a:t>
            </a:r>
            <a:r>
              <a:rPr lang="ru-RU" sz="2400" dirty="0" smtClean="0"/>
              <a:t>».</a:t>
            </a:r>
            <a:endParaRPr lang="ru-RU" sz="2400" dirty="0"/>
          </a:p>
          <a:p>
            <a:pPr marL="109538">
              <a:buFont typeface="Wingdings 3" pitchFamily="18" charset="2"/>
              <a:buNone/>
            </a:pPr>
            <a:r>
              <a:rPr lang="ru-RU" sz="2400" dirty="0"/>
              <a:t>- «Экономическое развитие сельского хозяйства</a:t>
            </a:r>
            <a:r>
              <a:rPr lang="ru-RU" sz="2400" dirty="0" smtClean="0"/>
              <a:t>». </a:t>
            </a:r>
            <a:endParaRPr lang="ru-RU" sz="2400" dirty="0"/>
          </a:p>
          <a:p>
            <a:pPr marL="109538">
              <a:buFont typeface="Wingdings 3" pitchFamily="18" charset="2"/>
              <a:buNone/>
            </a:pPr>
            <a:r>
              <a:rPr lang="ru-RU" sz="2400" dirty="0"/>
              <a:t>-«Экологическое развитие</a:t>
            </a:r>
            <a:r>
              <a:rPr lang="ru-RU" sz="2400" dirty="0" smtClean="0"/>
              <a:t>».  </a:t>
            </a:r>
            <a:endParaRPr lang="ru-RU" sz="2400" dirty="0"/>
          </a:p>
          <a:p>
            <a:pPr marL="109538">
              <a:buFont typeface="Wingdings 3" pitchFamily="18" charset="2"/>
              <a:buNone/>
            </a:pPr>
            <a:r>
              <a:rPr lang="ru-RU" sz="2400" dirty="0"/>
              <a:t>- «Институциональное развитие».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4" descr="Эмблема академии 1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Прямоугольник 1"/>
          <p:cNvSpPr>
            <a:spLocks noChangeArrowheads="1"/>
          </p:cNvSpPr>
          <p:nvPr/>
        </p:nvSpPr>
        <p:spPr bwMode="auto">
          <a:xfrm>
            <a:off x="1487488" y="174625"/>
            <a:ext cx="71882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FFFFFF"/>
                </a:solidFill>
                <a:latin typeface="Lucida Sans Unicode" pitchFamily="34" charset="0"/>
                <a:ea typeface="MS PGothic" pitchFamily="34" charset="-128"/>
              </a:rPr>
              <a:t>Проекция «Социально развитие сельскохозяйственных территорий»</a:t>
            </a:r>
            <a:endParaRPr lang="ru-RU" sz="1600" b="1">
              <a:solidFill>
                <a:srgbClr val="FFFFFF"/>
              </a:solidFill>
              <a:latin typeface="Calibri" pitchFamily="34" charset="0"/>
              <a:ea typeface="MS PGothic" pitchFamily="34" charset="-128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5" y="854075"/>
          <a:ext cx="8884965" cy="6018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9245"/>
                <a:gridCol w="936104"/>
                <a:gridCol w="1080120"/>
                <a:gridCol w="1359496"/>
              </a:tblGrid>
              <a:tr h="38181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Показатели проекции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Неустойчивое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Устойчивое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Устойчиво-поступательное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27657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коэффициент Джини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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0,4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0,3-0,4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0,2 до 0,3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</a:tr>
              <a:tr h="26530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коэффициент дифференциации доходов, раз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Менее 4 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От4 до 7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от 7 до 10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</a:tr>
              <a:tr h="5090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площадь жилищ, приходящаяся в среднем на одного жителя (на конец года), м</a:t>
                      </a:r>
                      <a:r>
                        <a:rPr kumimoji="0" lang="ru-RU" sz="16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2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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18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18,1-30,0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30,1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</a:tr>
              <a:tr h="5090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суммарный показатель рождаемости (число детей на одну женщину)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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2,1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2,1-2,15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2,15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</a:tr>
              <a:tr h="5090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число зарегистрированных преступлений на 100000 населения (ед.)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Расчет производится поэтапно  по след. формулам: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90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обеспеченность населения врачами на 10 тыс. чел. населения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этап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90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обеспеченность населения средним медицинским персоналом, на 10 тыс. чел. населения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этап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90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обеспеченность населения больничными учреждениями, коек на 10 тыс. чел. населения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90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удельный вес площади, оборудованной водопроводом, %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этап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90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удельный вес площади, оборудованной канализацией, %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181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число учреждений культурно-досугового типа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90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удельный вес площади, оборудованной горячи водоснабжением, %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488" y="3429000"/>
            <a:ext cx="13906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9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950" y="4005263"/>
            <a:ext cx="1371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9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9950" y="5013325"/>
            <a:ext cx="59261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4" descr="Эмблема академии 1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Прямоугольник 1"/>
          <p:cNvSpPr>
            <a:spLocks noChangeArrowheads="1"/>
          </p:cNvSpPr>
          <p:nvPr/>
        </p:nvSpPr>
        <p:spPr bwMode="auto">
          <a:xfrm>
            <a:off x="1487488" y="174625"/>
            <a:ext cx="71882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FFFFFF"/>
                </a:solidFill>
                <a:latin typeface="Lucida Sans Unicode" pitchFamily="34" charset="0"/>
                <a:ea typeface="MS PGothic" pitchFamily="34" charset="-128"/>
              </a:rPr>
              <a:t>Проекция «Экономическое развитие сельскохозяйственных территорий»</a:t>
            </a:r>
            <a:endParaRPr lang="ru-RU" sz="1600" b="1">
              <a:solidFill>
                <a:srgbClr val="FFFFFF"/>
              </a:solidFill>
              <a:latin typeface="Calibri" pitchFamily="34" charset="0"/>
              <a:ea typeface="MS PGothic" pitchFamily="34" charset="-128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5" y="854075"/>
          <a:ext cx="8884965" cy="5887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9245"/>
                <a:gridCol w="936104"/>
                <a:gridCol w="1080120"/>
                <a:gridCol w="1359496"/>
              </a:tblGrid>
              <a:tr h="49109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Показатели проекции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Неустойчивое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Устойчивое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Устойчиво-поступательное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35573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валовой сбор картофеля на душу населения, кг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 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 95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 95-100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 100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62725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производство скота и птицы на убой (в убойной весе) на душу населения, кг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 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70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 70-75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 75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4485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надой молока на душу населения, кг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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320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320-340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340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37699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производство яиц на душу населения, кг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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240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240-260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260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46308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уровень безработицы, %;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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 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5-8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  <a:sym typeface="Symbol" pitchFamily="18" charset="2"/>
                        </a:rPr>
                        <a:t>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  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82327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 произведено продукции сельского хозяйства на душу населения, тыс. руб.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Расчет производится поэтапно  по след</a:t>
                      </a:r>
                      <a:r>
                        <a:rPr lang="ru-RU" dirty="0" smtClean="0"/>
                        <a:t>. формулам</a:t>
                      </a:r>
                      <a:r>
                        <a:rPr lang="ru-RU" dirty="0" smtClean="0"/>
                        <a:t>: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547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валовой сбор зерна (в весе после доработки) на душу населения, кг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этап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2327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валовой сахарной свеклы на душу населения , кг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 этап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2327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35984" marR="35984" marT="0" marB="0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 этап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9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24663" y="4581525"/>
            <a:ext cx="13906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10375" y="5157788"/>
            <a:ext cx="1371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0413" y="6092825"/>
            <a:ext cx="5926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 descr="Эмблема академии 1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1"/>
          <p:cNvSpPr>
            <a:spLocks noChangeArrowheads="1"/>
          </p:cNvSpPr>
          <p:nvPr/>
        </p:nvSpPr>
        <p:spPr bwMode="auto">
          <a:xfrm>
            <a:off x="1487488" y="174625"/>
            <a:ext cx="71882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FFFFFF"/>
                </a:solidFill>
                <a:latin typeface="Lucida Sans Unicode" pitchFamily="34" charset="0"/>
                <a:ea typeface="MS PGothic" pitchFamily="34" charset="-128"/>
              </a:rPr>
              <a:t>Проекция «Экологическое развитие сельскохозяйственных территорий»</a:t>
            </a:r>
            <a:endParaRPr lang="ru-RU" sz="1600" b="1">
              <a:solidFill>
                <a:srgbClr val="FFFFFF"/>
              </a:solidFill>
              <a:latin typeface="Calibri" pitchFamily="34" charset="0"/>
              <a:ea typeface="MS PGothic" pitchFamily="34" charset="-128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5" y="854075"/>
          <a:ext cx="8884965" cy="5671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9245"/>
                <a:gridCol w="936104"/>
                <a:gridCol w="1080120"/>
                <a:gridCol w="1359496"/>
              </a:tblGrid>
              <a:tr h="58315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Показатели проекции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Неустойчивое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Устойчивое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Устойчиво-поступательное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76007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Сброс загрязненных сточных вод на 1 га сельскохозяйственных угодий, тыс.м</a:t>
                      </a:r>
                      <a:r>
                        <a:rPr kumimoji="0" lang="ru-RU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Расчет производится поэтапно  по след. формулам: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4484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Выбросы загрязняющих веществ в атмосферный воздух на 1 га сельскохозяйственных угодий, 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этап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5149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образовавшихся отходов производства и потребления в расчете на душу населения, тыс. 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 этап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772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использованных и обезвреженных отходов производства и потребления в расчете на расчете на душу населения, тыс. 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 этап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5149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Удельный вес площади деградированных земель в общей площади, %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130298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Д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оля экологически чистой продукции или доля продукции, полученной на основе экологически усовершенствованных технологий в целом и в отдельных ее отраслях, %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30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3413" y="2347913"/>
            <a:ext cx="13906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0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3413" y="3068638"/>
            <a:ext cx="1371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0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8350" y="3860800"/>
            <a:ext cx="59261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4" descr="Эмблема академии 1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Прямоугольник 1"/>
          <p:cNvSpPr>
            <a:spLocks noChangeArrowheads="1"/>
          </p:cNvSpPr>
          <p:nvPr/>
        </p:nvSpPr>
        <p:spPr bwMode="auto">
          <a:xfrm>
            <a:off x="1487488" y="174625"/>
            <a:ext cx="71882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FFFFFF"/>
                </a:solidFill>
                <a:latin typeface="Lucida Sans Unicode" pitchFamily="34" charset="0"/>
                <a:ea typeface="MS PGothic" pitchFamily="34" charset="-128"/>
              </a:rPr>
              <a:t>Проекция «Институциональное развитие сельскохозяйственных территорий» (экспертная оценка)</a:t>
            </a:r>
            <a:endParaRPr lang="ru-RU" sz="1600" b="1">
              <a:solidFill>
                <a:srgbClr val="FFFFFF"/>
              </a:solidFill>
              <a:latin typeface="Calibri" pitchFamily="34" charset="0"/>
              <a:ea typeface="MS PGothic" pitchFamily="34" charset="-128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5" y="854075"/>
          <a:ext cx="8885238" cy="5703254"/>
        </p:xfrm>
        <a:graphic>
          <a:graphicData uri="http://schemas.openxmlformats.org/drawingml/2006/table">
            <a:tbl>
              <a:tblPr/>
              <a:tblGrid>
                <a:gridCol w="5508625"/>
                <a:gridCol w="936625"/>
                <a:gridCol w="1079500"/>
                <a:gridCol w="1360488"/>
              </a:tblGrid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Показатели проекции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Неустойчивое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Устойчивое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MS PGothic" pitchFamily="34" charset="-128"/>
                        </a:rPr>
                        <a:t>Устойчиво-поступательное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Оценка уровня коррупции и взяточничества (в баллах)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Расчет производится поэтапно  по следующим формулам: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Уровень тяжких преступление (на 100 тыс. человек)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1 этап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Процент раскрытых преступлений, связанных с убийствами, насилиями, воровством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2 этап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Интегральная оценка инвестиционной привлекательности (в баллах)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Прирост численности населения, %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3 этап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Times New Roman" pitchFamily="18" charset="0"/>
                        </a:rPr>
                        <a:t>Инновативность развития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MS PGothic" pitchFamily="34" charset="-128"/>
                          <a:cs typeface="Times New Roman" pitchFamily="18" charset="0"/>
                        </a:rPr>
                        <a:t>(в баллах)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Times New Roman" pitchFamily="18" charset="0"/>
                        </a:rPr>
                        <a:t>Развитость коммуникационной среды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MS PGothic" pitchFamily="34" charset="-128"/>
                          <a:cs typeface="Times New Roman" pitchFamily="18" charset="0"/>
                        </a:rPr>
                        <a:t>(в баллах)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Times New Roman" pitchFamily="18" charset="0"/>
                        </a:rPr>
                        <a:t>Эффективность управления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MS PGothic" pitchFamily="34" charset="-128"/>
                          <a:cs typeface="Times New Roman" pitchFamily="18" charset="0"/>
                        </a:rPr>
                        <a:t>(в баллах)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Times New Roman" pitchFamily="18" charset="0"/>
                        </a:rPr>
                        <a:t>Конкурентоспособность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MS PGothic" pitchFamily="34" charset="-128"/>
                          <a:cs typeface="Times New Roman" pitchFamily="18" charset="0"/>
                        </a:rPr>
                        <a:t>(в баллах)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34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75" y="2060575"/>
            <a:ext cx="13906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35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75" y="2636838"/>
            <a:ext cx="1371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35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2813" y="3670300"/>
            <a:ext cx="5926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4" descr="Эмблема академии 1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7032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388" y="908050"/>
          <a:ext cx="8712200" cy="7077529"/>
        </p:xfrm>
        <a:graphic>
          <a:graphicData uri="http://schemas.openxmlformats.org/drawingml/2006/table">
            <a:tbl>
              <a:tblPr/>
              <a:tblGrid>
                <a:gridCol w="2102945"/>
                <a:gridCol w="2361157"/>
                <a:gridCol w="4248098"/>
              </a:tblGrid>
              <a:tr h="4571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Направления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Цели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Механизмы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392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1.Увеличение доходов сельских жителей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Доведение заработной платы на селе до уровня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среднеэкономической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Перераспределение финансовых ресурсов за счет отраслей создающих диспаритет цен на сельскохозяйственную и промышленную продукцию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46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2.Создание полномерной социальной инфраструктуры на селе и обеспечение жильем молодых специалистов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Привлечение на село молодых специалистов и работников массовых специальностей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Формирование </a:t>
                      </a:r>
                      <a:r>
                        <a:rPr lang="ru-RU" sz="1800" dirty="0" err="1" smtClean="0">
                          <a:latin typeface="Times New Roman"/>
                          <a:ea typeface="Calibri"/>
                          <a:cs typeface="Times New Roman"/>
                        </a:rPr>
                        <a:t>агрогородков</a:t>
                      </a: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Компенсация 25%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стоимости строящегося жилья за счет федеральных и региональных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источников и 25% за счет хозяйствующих субъектов.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Компенсация 100% стоимости кредитных ресурсов с отсрочкой платежа 3 года.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46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3. Оптимизация ресурсного обеспечения реализации программы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Интеграция органов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власти, </a:t>
                      </a:r>
                      <a:r>
                        <a:rPr lang="ru-RU" sz="180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бизнес-структур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и населения для решения проблем устойчивого развития сельских территорий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Формирование</a:t>
                      </a:r>
                      <a:r>
                        <a:rPr lang="ru-RU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технико-экономического совета и дирекции программы (органы власти, хозяйствующие субъекты, население).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Предоставление налоговых льгот хозяйствующим субъектам,</a:t>
                      </a:r>
                      <a:r>
                        <a:rPr lang="ru-RU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оказывающим помощь социальным структурам.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46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4. Развитие</a:t>
                      </a:r>
                      <a:r>
                        <a:rPr lang="ru-RU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/>
                          <a:ea typeface="Calibri"/>
                          <a:cs typeface="Times New Roman"/>
                        </a:rPr>
                        <a:t>частно-государственного</a:t>
                      </a:r>
                      <a:r>
                        <a:rPr lang="ru-RU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партнерства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при формировании социальной инфраструктуры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Развитие социальной инфраструктуры</a:t>
                      </a:r>
                      <a:r>
                        <a:rPr lang="ru-RU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сельских территорий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Строительство и эксплуатация предприятий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ЖКХ.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Внедрение энергосберегающих технологий.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Передача в аренду зданий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861" marR="568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341" name="Rectangle 9"/>
          <p:cNvSpPr>
            <a:spLocks noChangeArrowheads="1"/>
          </p:cNvSpPr>
          <p:nvPr/>
        </p:nvSpPr>
        <p:spPr bwMode="auto">
          <a:xfrm>
            <a:off x="1116013" y="188913"/>
            <a:ext cx="77406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Приоритетные направления государственной политики направленной на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устойчивое развитие 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сельских территорий</a:t>
            </a:r>
            <a:endParaRPr lang="ru-RU" sz="2000" dirty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5">
      <a:dk1>
        <a:sysClr val="windowText" lastClr="000000"/>
      </a:dk1>
      <a:lt1>
        <a:sysClr val="window" lastClr="FFFFFF"/>
      </a:lt1>
      <a:dk2>
        <a:srgbClr val="3F7E29"/>
      </a:dk2>
      <a:lt2>
        <a:srgbClr val="DBF5F9"/>
      </a:lt2>
      <a:accent1>
        <a:srgbClr val="009900"/>
      </a:accent1>
      <a:accent2>
        <a:srgbClr val="387025"/>
      </a:accent2>
      <a:accent3>
        <a:srgbClr val="FFC000"/>
      </a:accent3>
      <a:accent4>
        <a:srgbClr val="FFFF00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5">
    <a:dk1>
      <a:sysClr val="windowText" lastClr="000000"/>
    </a:dk1>
    <a:lt1>
      <a:sysClr val="window" lastClr="FFFFFF"/>
    </a:lt1>
    <a:dk2>
      <a:srgbClr val="3F7E29"/>
    </a:dk2>
    <a:lt2>
      <a:srgbClr val="DBF5F9"/>
    </a:lt2>
    <a:accent1>
      <a:srgbClr val="009900"/>
    </a:accent1>
    <a:accent2>
      <a:srgbClr val="387025"/>
    </a:accent2>
    <a:accent3>
      <a:srgbClr val="FFC000"/>
    </a:accent3>
    <a:accent4>
      <a:srgbClr val="FFFF00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Другая 5">
    <a:dk1>
      <a:sysClr val="windowText" lastClr="000000"/>
    </a:dk1>
    <a:lt1>
      <a:sysClr val="window" lastClr="FFFFFF"/>
    </a:lt1>
    <a:dk2>
      <a:srgbClr val="3F7E29"/>
    </a:dk2>
    <a:lt2>
      <a:srgbClr val="DBF5F9"/>
    </a:lt2>
    <a:accent1>
      <a:srgbClr val="009900"/>
    </a:accent1>
    <a:accent2>
      <a:srgbClr val="387025"/>
    </a:accent2>
    <a:accent3>
      <a:srgbClr val="FFC000"/>
    </a:accent3>
    <a:accent4>
      <a:srgbClr val="FFFF00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4039</TotalTime>
  <Words>1255</Words>
  <Application>Microsoft Office PowerPoint</Application>
  <PresentationFormat>Экран (4:3)</PresentationFormat>
  <Paragraphs>169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Constantia</vt:lpstr>
      <vt:lpstr>Wingdings 2</vt:lpstr>
      <vt:lpstr>Times New Roman</vt:lpstr>
      <vt:lpstr>Wingdings 3</vt:lpstr>
      <vt:lpstr>Lucida Sans Unicode</vt:lpstr>
      <vt:lpstr>MS PGothic</vt:lpstr>
      <vt:lpstr>Symbol</vt:lpstr>
      <vt:lpstr>Поток</vt:lpstr>
      <vt:lpstr>Слайд 1</vt:lpstr>
      <vt:lpstr>Проведение научных исследований и разработка рекомендаций по устойчивому развитию сельских территорий, предусмотренных Государственной программой развития сельского хозяйства и регулирования рынков сельскохозяйственной продукции, сырья и продовольствия на 2008-2012 годы на федеральном и региональном уровнях (заключительный этап) </vt:lpstr>
      <vt:lpstr>Слайд 3</vt:lpstr>
      <vt:lpstr>Научно-практическая значимость работы</vt:lpstr>
      <vt:lpstr>Апробация работы:</vt:lpstr>
      <vt:lpstr>Слайд 6</vt:lpstr>
      <vt:lpstr>  1. Методика оценки уровня развития социальной инфраструктуры включающая систему интегральных показателей по направлениям:  здравоохранение,  образование,  культура,  инженерная инфраструктура</vt:lpstr>
      <vt:lpstr>3. Методика оценки человеческого капитала</vt:lpstr>
      <vt:lpstr>3. Система показателей оценки устойчивого развития сельских территорий</vt:lpstr>
      <vt:lpstr>Слайд 10</vt:lpstr>
      <vt:lpstr>Слайд 11</vt:lpstr>
      <vt:lpstr>Слайд 12</vt:lpstr>
      <vt:lpstr>Слайд 13</vt:lpstr>
      <vt:lpstr>Слайд 14</vt:lpstr>
    </vt:vector>
  </TitlesOfParts>
  <Company>agrotehnopark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Прокофьев</dc:creator>
  <cp:lastModifiedBy>Ужик</cp:lastModifiedBy>
  <cp:revision>341</cp:revision>
  <dcterms:created xsi:type="dcterms:W3CDTF">2008-02-14T06:44:41Z</dcterms:created>
  <dcterms:modified xsi:type="dcterms:W3CDTF">2013-02-18T10:20:23Z</dcterms:modified>
</cp:coreProperties>
</file>