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2000" dirty="0"/>
              <a:t>Прогестерон</a:t>
            </a:r>
          </a:p>
        </c:rich>
      </c:tx>
      <c:layout>
        <c:manualLayout>
          <c:xMode val="edge"/>
          <c:yMode val="edge"/>
          <c:x val="0.4431818181818184"/>
          <c:y val="2.0304568527918801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hPercent val="100"/>
      <c:rotY val="0"/>
      <c:depthPercent val="100"/>
      <c:rAngAx val="0"/>
      <c:perspective val="30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167473156764495E-2"/>
          <c:y val="0.12521139343070256"/>
          <c:w val="0.93864738167326511"/>
          <c:h val="0.80541455160744457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CC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FF66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1.0075377974447419E-2"/>
                  <c:y val="-3.393989456901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Лист1!$A$15:$A$17</c:f>
              <c:strCache>
                <c:ptCount val="3"/>
                <c:pt idx="0">
                  <c:v>за 10 дней до родов</c:v>
                </c:pt>
                <c:pt idx="1">
                  <c:v>за 1-2 дня до родов</c:v>
                </c:pt>
                <c:pt idx="2">
                  <c:v>через 25 дней после родов</c:v>
                </c:pt>
              </c:strCache>
            </c:strRef>
          </c:cat>
          <c:val>
            <c:numRef>
              <c:f>Лист1!$B$15:$B$17</c:f>
              <c:numCache>
                <c:formatCode>0.00</c:formatCode>
                <c:ptCount val="3"/>
                <c:pt idx="0">
                  <c:v>7.5275157232704339</c:v>
                </c:pt>
                <c:pt idx="1">
                  <c:v>4.7091194968553474</c:v>
                </c:pt>
                <c:pt idx="2">
                  <c:v>0.12224842767295596</c:v>
                </c:pt>
              </c:numCache>
            </c:numRef>
          </c:val>
          <c:shape val="cylinder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4139648"/>
        <c:axId val="24471040"/>
        <c:axId val="0"/>
      </c:bar3DChart>
      <c:catAx>
        <c:axId val="24139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44710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471040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sz="1800" dirty="0"/>
                  <a:t> </a:t>
                </a:r>
                <a:r>
                  <a:rPr lang="ru-RU" sz="1800" i="1" dirty="0" err="1"/>
                  <a:t>нг</a:t>
                </a:r>
                <a:r>
                  <a:rPr lang="ru-RU" sz="1800" i="1" dirty="0"/>
                  <a:t>/м</a:t>
                </a:r>
                <a:r>
                  <a:rPr lang="ru-RU" sz="1800" dirty="0"/>
                  <a:t>л</a:t>
                </a:r>
              </a:p>
            </c:rich>
          </c:tx>
          <c:layout>
            <c:manualLayout>
              <c:xMode val="edge"/>
              <c:yMode val="edge"/>
              <c:x val="1.1363636363636378E-2"/>
              <c:y val="0.49238578680203138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41396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2000" dirty="0" err="1"/>
              <a:t>Эстрадиол</a:t>
            </a:r>
            <a:endParaRPr lang="ru-RU" sz="2000" dirty="0"/>
          </a:p>
        </c:rich>
      </c:tx>
      <c:layout>
        <c:manualLayout>
          <c:xMode val="edge"/>
          <c:yMode val="edge"/>
          <c:x val="0.45247933884297531"/>
          <c:y val="2.0304568527918791E-2"/>
        </c:manualLayout>
      </c:layout>
      <c:overlay val="0"/>
      <c:spPr>
        <a:noFill/>
        <a:ln w="25400">
          <a:noFill/>
        </a:ln>
      </c:spPr>
    </c:title>
    <c:autoTitleDeleted val="0"/>
    <c:view3D>
      <c:rotX val="10"/>
      <c:hPercent val="100"/>
      <c:rotY val="10"/>
      <c:depthPercent val="100"/>
      <c:rAngAx val="0"/>
      <c:perspective val="30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9545515241896195E-2"/>
          <c:y val="0.11867937170218398"/>
          <c:w val="0.92045454545454541"/>
          <c:h val="0.80541455160744457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CC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FF66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Лист1!$A$15:$A$17</c:f>
              <c:strCache>
                <c:ptCount val="3"/>
                <c:pt idx="0">
                  <c:v>за 10 дней до родов</c:v>
                </c:pt>
                <c:pt idx="1">
                  <c:v>за 1-2 дня до родов</c:v>
                </c:pt>
                <c:pt idx="2">
                  <c:v>через 25 дней после родов</c:v>
                </c:pt>
              </c:strCache>
            </c:strRef>
          </c:cat>
          <c:val>
            <c:numRef>
              <c:f>Лист1!$C$15:$C$17</c:f>
              <c:numCache>
                <c:formatCode>General</c:formatCode>
                <c:ptCount val="3"/>
                <c:pt idx="0">
                  <c:v>431.25</c:v>
                </c:pt>
                <c:pt idx="1">
                  <c:v>517.5</c:v>
                </c:pt>
                <c:pt idx="2">
                  <c:v>565.625</c:v>
                </c:pt>
              </c:numCache>
            </c:numRef>
          </c:val>
          <c:shape val="cylinder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9986560"/>
        <c:axId val="89990656"/>
        <c:axId val="0"/>
      </c:bar3DChart>
      <c:catAx>
        <c:axId val="89986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899906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999065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sz="1800"/>
                  <a:t>пг/мл</a:t>
                </a:r>
              </a:p>
            </c:rich>
          </c:tx>
          <c:layout>
            <c:manualLayout>
              <c:xMode val="edge"/>
              <c:yMode val="edge"/>
              <c:x val="1.1363636363636367E-2"/>
              <c:y val="0.4957698815566842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899865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2000"/>
              <a:t>Кортизол</a:t>
            </a:r>
          </a:p>
        </c:rich>
      </c:tx>
      <c:layout>
        <c:manualLayout>
          <c:xMode val="edge"/>
          <c:yMode val="edge"/>
          <c:x val="0.45764462809917356"/>
          <c:y val="2.0304568527918791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hPercent val="100"/>
      <c:rotY val="10"/>
      <c:depthPercent val="100"/>
      <c:rAngAx val="0"/>
      <c:perspective val="10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3347107438016534E-2"/>
          <c:y val="0.12521150592216584"/>
          <c:w val="0.91632231404958675"/>
          <c:h val="0.80541455160744457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99CC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CC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FF66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Лист1!$A$15:$A$17</c:f>
              <c:strCache>
                <c:ptCount val="3"/>
                <c:pt idx="0">
                  <c:v>за 10 дней до родов</c:v>
                </c:pt>
                <c:pt idx="1">
                  <c:v>за 1-2 дня до родов</c:v>
                </c:pt>
                <c:pt idx="2">
                  <c:v>через 25 дней после родов</c:v>
                </c:pt>
              </c:strCache>
            </c:strRef>
          </c:cat>
          <c:val>
            <c:numRef>
              <c:f>Лист1!$D$15:$D$17</c:f>
              <c:numCache>
                <c:formatCode>0.00</c:formatCode>
                <c:ptCount val="3"/>
                <c:pt idx="0">
                  <c:v>0.97544400144980126</c:v>
                </c:pt>
                <c:pt idx="1">
                  <c:v>0.82502718376223205</c:v>
                </c:pt>
                <c:pt idx="2">
                  <c:v>0.63700616165277268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320896"/>
        <c:axId val="26322432"/>
        <c:axId val="0"/>
      </c:bar3DChart>
      <c:catAx>
        <c:axId val="2632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63224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322432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sz="1800"/>
                  <a:t>мкг/100мл</a:t>
                </a:r>
              </a:p>
            </c:rich>
          </c:tx>
          <c:layout>
            <c:manualLayout>
              <c:xMode val="edge"/>
              <c:yMode val="edge"/>
              <c:x val="1.1363636363636367E-2"/>
              <c:y val="0.47208121827411181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63208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800"/>
              <a:t>Белковые фракции сыворотки крови</a:t>
            </a:r>
          </a:p>
        </c:rich>
      </c:tx>
      <c:layout>
        <c:manualLayout>
          <c:xMode val="edge"/>
          <c:yMode val="edge"/>
          <c:x val="0.23844691859634642"/>
          <c:y val="2.2286225375707319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hPercent val="100"/>
      <c:rotY val="20"/>
      <c:depthPercent val="100"/>
      <c:rAngAx val="0"/>
      <c:perspective val="30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9.6074380165289602E-2"/>
          <c:y val="0.10490693739424695"/>
          <c:w val="0.79132231404958675"/>
          <c:h val="0.78341793570219842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Лист2!$L$3</c:f>
              <c:strCache>
                <c:ptCount val="1"/>
                <c:pt idx="0">
                  <c:v>альбумины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Лист2!$R$14:$R$16</c:f>
              <c:strCache>
                <c:ptCount val="3"/>
                <c:pt idx="0">
                  <c:v>за 10 дней до родов</c:v>
                </c:pt>
                <c:pt idx="1">
                  <c:v>за 1-2 дня до родов</c:v>
                </c:pt>
                <c:pt idx="2">
                  <c:v>через 25 дней после родов</c:v>
                </c:pt>
              </c:strCache>
            </c:strRef>
          </c:cat>
          <c:val>
            <c:numRef>
              <c:f>Лист2!$R$4:$R$6</c:f>
              <c:numCache>
                <c:formatCode>0.00</c:formatCode>
                <c:ptCount val="3"/>
                <c:pt idx="0">
                  <c:v>36.837499999999999</c:v>
                </c:pt>
                <c:pt idx="1">
                  <c:v>35.171249999999993</c:v>
                </c:pt>
                <c:pt idx="2">
                  <c:v>34.36</c:v>
                </c:pt>
              </c:numCache>
            </c:numRef>
          </c:val>
        </c:ser>
        <c:ser>
          <c:idx val="1"/>
          <c:order val="1"/>
          <c:tx>
            <c:strRef>
              <c:f>Лист2!$M$3</c:f>
              <c:strCache>
                <c:ptCount val="1"/>
                <c:pt idx="0">
                  <c:v>α глобулина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Лист2!$R$14:$R$16</c:f>
              <c:strCache>
                <c:ptCount val="3"/>
                <c:pt idx="0">
                  <c:v>за 10 дней до родов</c:v>
                </c:pt>
                <c:pt idx="1">
                  <c:v>за 1-2 дня до родов</c:v>
                </c:pt>
                <c:pt idx="2">
                  <c:v>через 25 дней после родов</c:v>
                </c:pt>
              </c:strCache>
            </c:strRef>
          </c:cat>
          <c:val>
            <c:numRef>
              <c:f>Лист2!$S$4:$S$6</c:f>
              <c:numCache>
                <c:formatCode>0.00</c:formatCode>
                <c:ptCount val="3"/>
                <c:pt idx="0">
                  <c:v>14.217500000000001</c:v>
                </c:pt>
                <c:pt idx="1">
                  <c:v>14.392500000000011</c:v>
                </c:pt>
                <c:pt idx="2">
                  <c:v>15.013250000000001</c:v>
                </c:pt>
              </c:numCache>
            </c:numRef>
          </c:val>
        </c:ser>
        <c:ser>
          <c:idx val="2"/>
          <c:order val="2"/>
          <c:tx>
            <c:strRef>
              <c:f>Лист2!$N$3</c:f>
              <c:strCache>
                <c:ptCount val="1"/>
                <c:pt idx="0">
                  <c:v>β глобулины</c:v>
                </c:pt>
              </c:strCache>
            </c:strRef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Лист2!$R$14:$R$16</c:f>
              <c:strCache>
                <c:ptCount val="3"/>
                <c:pt idx="0">
                  <c:v>за 10 дней до родов</c:v>
                </c:pt>
                <c:pt idx="1">
                  <c:v>за 1-2 дня до родов</c:v>
                </c:pt>
                <c:pt idx="2">
                  <c:v>через 25 дней после родов</c:v>
                </c:pt>
              </c:strCache>
            </c:strRef>
          </c:cat>
          <c:val>
            <c:numRef>
              <c:f>Лист2!$T$4:$T$6</c:f>
              <c:numCache>
                <c:formatCode>0.00</c:formatCode>
                <c:ptCount val="3"/>
                <c:pt idx="0">
                  <c:v>12.781249999999998</c:v>
                </c:pt>
                <c:pt idx="1">
                  <c:v>13.508750000000001</c:v>
                </c:pt>
                <c:pt idx="2">
                  <c:v>12.68125</c:v>
                </c:pt>
              </c:numCache>
            </c:numRef>
          </c:val>
        </c:ser>
        <c:ser>
          <c:idx val="3"/>
          <c:order val="3"/>
          <c:tx>
            <c:strRef>
              <c:f>Лист2!$O$3</c:f>
              <c:strCache>
                <c:ptCount val="1"/>
                <c:pt idx="0">
                  <c:v>γ глобулины</c:v>
                </c:pt>
              </c:strCache>
            </c:strRef>
          </c:tx>
          <c:spPr>
            <a:solidFill>
              <a:srgbClr val="CC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Лист2!$R$14:$R$16</c:f>
              <c:strCache>
                <c:ptCount val="3"/>
                <c:pt idx="0">
                  <c:v>за 10 дней до родов</c:v>
                </c:pt>
                <c:pt idx="1">
                  <c:v>за 1-2 дня до родов</c:v>
                </c:pt>
                <c:pt idx="2">
                  <c:v>через 25 дней после родов</c:v>
                </c:pt>
              </c:strCache>
            </c:strRef>
          </c:cat>
          <c:val>
            <c:numRef>
              <c:f>Лист2!$U$4:$U$6</c:f>
              <c:numCache>
                <c:formatCode>0.00</c:formatCode>
                <c:ptCount val="3"/>
                <c:pt idx="0">
                  <c:v>36.163750000000036</c:v>
                </c:pt>
                <c:pt idx="1">
                  <c:v>36.966250000000002</c:v>
                </c:pt>
                <c:pt idx="2">
                  <c:v>37.942500000000003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6368256"/>
        <c:axId val="26378240"/>
        <c:axId val="0"/>
      </c:bar3DChart>
      <c:catAx>
        <c:axId val="26368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6378240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26378240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/>
                  <a:t>%</a:t>
                </a:r>
              </a:p>
            </c:rich>
          </c:tx>
          <c:layout>
            <c:manualLayout>
              <c:xMode val="edge"/>
              <c:yMode val="edge"/>
              <c:x val="0.18388429752066152"/>
              <c:y val="0.45854483925549938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636825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8931027608890694E-2"/>
          <c:y val="0.95256937543001297"/>
          <c:w val="0.86352717021483461"/>
          <c:h val="3.1487006952616414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Иммуноглобулины</a:t>
            </a:r>
          </a:p>
        </c:rich>
      </c:tx>
      <c:layout>
        <c:manualLayout>
          <c:xMode val="edge"/>
          <c:yMode val="edge"/>
          <c:x val="0.35246649549227033"/>
          <c:y val="3.226172427680452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214876033057837"/>
          <c:y val="0.30795262267343487"/>
          <c:w val="0.70041322314049592"/>
          <c:h val="0.4094754653130294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CCCC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Лист2!$R$14:$R$16</c:f>
              <c:strCache>
                <c:ptCount val="3"/>
                <c:pt idx="0">
                  <c:v>за 10 дней до родов</c:v>
                </c:pt>
                <c:pt idx="1">
                  <c:v>за 1-2 дня до родов</c:v>
                </c:pt>
                <c:pt idx="2">
                  <c:v>через 25 дней после родов</c:v>
                </c:pt>
              </c:strCache>
            </c:strRef>
          </c:cat>
          <c:val>
            <c:numRef>
              <c:f>Лист2!$V$4:$V$6</c:f>
              <c:numCache>
                <c:formatCode>0.00</c:formatCode>
                <c:ptCount val="3"/>
                <c:pt idx="0">
                  <c:v>23.893750000000001</c:v>
                </c:pt>
                <c:pt idx="1">
                  <c:v>27.918749999999964</c:v>
                </c:pt>
                <c:pt idx="2">
                  <c:v>32.572500000000012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6484736"/>
        <c:axId val="26488192"/>
      </c:barChart>
      <c:catAx>
        <c:axId val="26484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ru-RU"/>
          </a:p>
        </c:txPr>
        <c:crossAx val="26488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488192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ед.</a:t>
                </a:r>
              </a:p>
            </c:rich>
          </c:tx>
          <c:layout>
            <c:manualLayout>
              <c:xMode val="edge"/>
              <c:yMode val="edge"/>
              <c:x val="3.1609678927120466E-2"/>
              <c:y val="0.46038593175853032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ru-RU"/>
          </a:p>
        </c:txPr>
        <c:crossAx val="26484736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8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800" dirty="0"/>
              <a:t>П</a:t>
            </a:r>
            <a:r>
              <a:rPr lang="ru-RU" sz="1800" dirty="0" smtClean="0"/>
              <a:t>ерсистентное </a:t>
            </a:r>
            <a:r>
              <a:rPr lang="ru-RU" sz="1800" dirty="0"/>
              <a:t>желтое тело гормонально неактивное</a:t>
            </a:r>
          </a:p>
        </c:rich>
      </c:tx>
      <c:layout>
        <c:manualLayout>
          <c:xMode val="edge"/>
          <c:yMode val="edge"/>
          <c:x val="0.1451357757046014"/>
          <c:y val="2.0304721971673045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983471074380175"/>
          <c:y val="0.27411167512690382"/>
          <c:w val="0.76033057851239672"/>
          <c:h val="0.49238578680203116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Лист3!$E$3:$H$3</c:f>
              <c:strCache>
                <c:ptCount val="4"/>
                <c:pt idx="0">
                  <c:v>альбумины</c:v>
                </c:pt>
                <c:pt idx="1">
                  <c:v>αглобулины</c:v>
                </c:pt>
                <c:pt idx="2">
                  <c:v>βглобулины</c:v>
                </c:pt>
                <c:pt idx="3">
                  <c:v>γ глобулины</c:v>
                </c:pt>
              </c:strCache>
            </c:strRef>
          </c:cat>
          <c:val>
            <c:numRef>
              <c:f>Лист3!$E$10:$H$10</c:f>
              <c:numCache>
                <c:formatCode>General</c:formatCode>
                <c:ptCount val="4"/>
                <c:pt idx="0">
                  <c:v>39.86666666666661</c:v>
                </c:pt>
                <c:pt idx="1">
                  <c:v>12.836666666666673</c:v>
                </c:pt>
                <c:pt idx="2">
                  <c:v>14.868333333333332</c:v>
                </c:pt>
                <c:pt idx="3">
                  <c:v>33.283333333333339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3452083902589401"/>
          <c:y val="0.89018044712203692"/>
          <c:w val="0.75604149481314886"/>
          <c:h val="6.4659482279746688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800" dirty="0"/>
              <a:t>П</a:t>
            </a:r>
            <a:r>
              <a:rPr lang="ru-RU" sz="1800" dirty="0" smtClean="0"/>
              <a:t>ерсистентное </a:t>
            </a:r>
            <a:r>
              <a:rPr lang="ru-RU" sz="1800" dirty="0"/>
              <a:t>желтое тело </a:t>
            </a:r>
            <a:r>
              <a:rPr lang="ru-RU" sz="1800" dirty="0" smtClean="0"/>
              <a:t>гормонально неактивное</a:t>
            </a:r>
            <a:endParaRPr lang="ru-RU" sz="1800" dirty="0"/>
          </a:p>
        </c:rich>
      </c:tx>
      <c:layout>
        <c:manualLayout>
          <c:xMode val="edge"/>
          <c:yMode val="edge"/>
          <c:x val="0.17386008036144132"/>
          <c:y val="4.4995949580376525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983471074380175"/>
          <c:y val="0.27411167512690382"/>
          <c:w val="0.76033057851239672"/>
          <c:h val="0.49238578680203116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Лист3!$E$13:$H$13</c:f>
              <c:strCache>
                <c:ptCount val="4"/>
                <c:pt idx="0">
                  <c:v>альбумины</c:v>
                </c:pt>
                <c:pt idx="1">
                  <c:v>αглобулины</c:v>
                </c:pt>
                <c:pt idx="2">
                  <c:v>βглобулины</c:v>
                </c:pt>
                <c:pt idx="3">
                  <c:v>γ глобулины</c:v>
                </c:pt>
              </c:strCache>
            </c:strRef>
          </c:cat>
          <c:val>
            <c:numRef>
              <c:f>Лист3!$E$17:$H$17</c:f>
              <c:numCache>
                <c:formatCode>General</c:formatCode>
                <c:ptCount val="4"/>
                <c:pt idx="0">
                  <c:v>37.18</c:v>
                </c:pt>
                <c:pt idx="1">
                  <c:v>16.08666666666667</c:v>
                </c:pt>
                <c:pt idx="2">
                  <c:v>11.963333333333336</c:v>
                </c:pt>
                <c:pt idx="3">
                  <c:v>34.770000000000003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7457713031885347"/>
          <c:y val="0.87174794960924007"/>
          <c:w val="0.71561426914658943"/>
          <c:h val="6.419955196655476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F37-5FB6-4077-B838-D991A8A16EC9}" type="datetimeFigureOut">
              <a:rPr lang="ru-RU" smtClean="0"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9203-31BD-4B6C-8493-0F1959718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63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F37-5FB6-4077-B838-D991A8A16EC9}" type="datetimeFigureOut">
              <a:rPr lang="ru-RU" smtClean="0"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9203-31BD-4B6C-8493-0F1959718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846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F37-5FB6-4077-B838-D991A8A16EC9}" type="datetimeFigureOut">
              <a:rPr lang="ru-RU" smtClean="0"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9203-31BD-4B6C-8493-0F1959718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845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F37-5FB6-4077-B838-D991A8A16EC9}" type="datetimeFigureOut">
              <a:rPr lang="ru-RU" smtClean="0"/>
              <a:t>10.12.2012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9203-31BD-4B6C-8493-0F1959718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889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F37-5FB6-4077-B838-D991A8A16EC9}" type="datetimeFigureOut">
              <a:rPr lang="ru-RU" smtClean="0"/>
              <a:t>10.12.2012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9203-31BD-4B6C-8493-0F1959718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686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F37-5FB6-4077-B838-D991A8A16EC9}" type="datetimeFigureOut">
              <a:rPr lang="ru-RU" smtClean="0"/>
              <a:t>10.12.2012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9203-31BD-4B6C-8493-0F1959718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099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F37-5FB6-4077-B838-D991A8A16EC9}" type="datetimeFigureOut">
              <a:rPr lang="ru-RU" smtClean="0"/>
              <a:t>10.12.2012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9203-31BD-4B6C-8493-0F1959718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80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F37-5FB6-4077-B838-D991A8A16EC9}" type="datetimeFigureOut">
              <a:rPr lang="ru-RU" smtClean="0"/>
              <a:t>10.12.2012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9203-31BD-4B6C-8493-0F1959718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989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F37-5FB6-4077-B838-D991A8A16EC9}" type="datetimeFigureOut">
              <a:rPr lang="ru-RU" smtClean="0"/>
              <a:t>10.12.2012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9203-31BD-4B6C-8493-0F1959718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761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F37-5FB6-4077-B838-D991A8A16EC9}" type="datetimeFigureOut">
              <a:rPr lang="ru-RU" smtClean="0"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9203-31BD-4B6C-8493-0F1959718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616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F37-5FB6-4077-B838-D991A8A16EC9}" type="datetimeFigureOut">
              <a:rPr lang="ru-RU" smtClean="0"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9203-31BD-4B6C-8493-0F1959718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40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3CF37-5FB6-4077-B838-D991A8A16EC9}" type="datetimeFigureOut">
              <a:rPr lang="ru-RU" smtClean="0"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B9203-31BD-4B6C-8493-0F1959718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55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1268760"/>
            <a:ext cx="66247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«Разработка новых подходов в диагностике и лечении заболеваний половых органов и молочной железы у коров в условиях интенсивного использования»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1086" y="3789040"/>
            <a:ext cx="72712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/>
              <a:t>Кандидат биологических наук,</a:t>
            </a:r>
          </a:p>
          <a:p>
            <a:r>
              <a:rPr lang="ru-RU" dirty="0"/>
              <a:t> заведующий кафедрой незаразной патологии </a:t>
            </a:r>
            <a:r>
              <a:rPr lang="ru-RU" dirty="0" smtClean="0"/>
              <a:t>        Хохлов </a:t>
            </a:r>
            <a:r>
              <a:rPr lang="ru-RU" dirty="0"/>
              <a:t>А.В.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Кандидат </a:t>
            </a:r>
            <a:r>
              <a:rPr lang="ru-RU" dirty="0"/>
              <a:t>биологических наук </a:t>
            </a:r>
          </a:p>
          <a:p>
            <a:r>
              <a:rPr lang="ru-RU" dirty="0"/>
              <a:t>Старший преподаватель</a:t>
            </a:r>
          </a:p>
          <a:p>
            <a:r>
              <a:rPr lang="ru-RU" dirty="0"/>
              <a:t>кафедры незаразной патологии </a:t>
            </a:r>
            <a:r>
              <a:rPr lang="ru-RU" dirty="0" smtClean="0"/>
              <a:t>                                    Пензева </a:t>
            </a:r>
            <a:r>
              <a:rPr lang="ru-RU" dirty="0"/>
              <a:t>М.Н.</a:t>
            </a:r>
          </a:p>
        </p:txBody>
      </p:sp>
    </p:spTree>
    <p:extLst>
      <p:ext uri="{BB962C8B-B14F-4D97-AF65-F5344CB8AC3E}">
        <p14:creationId xmlns:p14="http://schemas.microsoft.com/office/powerpoint/2010/main" val="176934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196" y="332656"/>
            <a:ext cx="916219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Цель исследований</a:t>
            </a:r>
            <a:r>
              <a:rPr lang="ru-RU" sz="2000" dirty="0"/>
              <a:t>. Совершенствование диагностики и комплексных лечебных мероприятий при заболеваниях матки, функциональных нарушениях яичников и скрытых маститах у коров.</a:t>
            </a:r>
          </a:p>
          <a:p>
            <a:endParaRPr lang="ru-RU" b="1" dirty="0" smtClean="0"/>
          </a:p>
          <a:p>
            <a:pPr algn="ctr"/>
            <a:r>
              <a:rPr lang="ru-RU" b="1" dirty="0" smtClean="0"/>
              <a:t>Задачи</a:t>
            </a:r>
            <a:r>
              <a:rPr lang="ru-RU" b="1" dirty="0"/>
              <a:t>:</a:t>
            </a:r>
            <a:endParaRPr lang="ru-RU" dirty="0"/>
          </a:p>
          <a:p>
            <a:pPr lvl="0"/>
            <a:r>
              <a:rPr lang="ru-RU" dirty="0" smtClean="0"/>
              <a:t>1</a:t>
            </a:r>
            <a:r>
              <a:rPr lang="ru-RU" sz="2000" dirty="0" smtClean="0"/>
              <a:t>. Установить </a:t>
            </a:r>
            <a:r>
              <a:rPr lang="ru-RU" sz="2000" dirty="0"/>
              <a:t>распространенность заболеваний матки и скрытых форм мастита в послеродовом периоде</a:t>
            </a:r>
            <a:r>
              <a:rPr lang="ru-RU" sz="2000" dirty="0" smtClean="0"/>
              <a:t>;</a:t>
            </a:r>
          </a:p>
          <a:p>
            <a:pPr marL="342900" lvl="0" indent="-342900">
              <a:buAutoNum type="arabicPeriod"/>
            </a:pPr>
            <a:endParaRPr lang="ru-RU" sz="2000" dirty="0"/>
          </a:p>
          <a:p>
            <a:pPr lvl="0"/>
            <a:r>
              <a:rPr lang="ru-RU" sz="2000" dirty="0" smtClean="0"/>
              <a:t>2. Определить </a:t>
            </a:r>
            <a:r>
              <a:rPr lang="ru-RU" sz="2000" dirty="0"/>
              <a:t>зависимость между эндометритами различной формы, персистентным желтым телом яичника и скрытой формой мастита</a:t>
            </a:r>
            <a:r>
              <a:rPr lang="ru-RU" sz="2000" dirty="0" smtClean="0"/>
              <a:t>;</a:t>
            </a:r>
          </a:p>
          <a:p>
            <a:pPr lvl="0"/>
            <a:endParaRPr lang="ru-RU" sz="2000" dirty="0"/>
          </a:p>
          <a:p>
            <a:pPr lvl="0"/>
            <a:r>
              <a:rPr lang="ru-RU" sz="2000" dirty="0" smtClean="0"/>
              <a:t>3. Выявить </a:t>
            </a:r>
            <a:r>
              <a:rPr lang="ru-RU" sz="2000" dirty="0"/>
              <a:t>отклонения в обмене веществ по средствам изучения биохимического и иммунологического статуса организма коров при акушерско-гинекологических патологиях и заболеваниях молочной железы</a:t>
            </a:r>
            <a:r>
              <a:rPr lang="ru-RU" sz="2000" dirty="0" smtClean="0"/>
              <a:t>;</a:t>
            </a:r>
          </a:p>
          <a:p>
            <a:pPr lvl="0"/>
            <a:endParaRPr lang="ru-RU" sz="2000" dirty="0"/>
          </a:p>
          <a:p>
            <a:pPr lvl="0"/>
            <a:r>
              <a:rPr lang="ru-RU" sz="2000" dirty="0" smtClean="0"/>
              <a:t>4. Определить </a:t>
            </a:r>
            <a:r>
              <a:rPr lang="ru-RU" sz="2000" dirty="0"/>
              <a:t>факторы, влияющие на распространение неактивных гормонально персистентных желтых тел яичника</a:t>
            </a:r>
            <a:r>
              <a:rPr lang="ru-RU" sz="2000" dirty="0" smtClean="0"/>
              <a:t>.</a:t>
            </a:r>
          </a:p>
          <a:p>
            <a:pPr lvl="0"/>
            <a:endParaRPr lang="ru-RU" sz="2000" dirty="0"/>
          </a:p>
          <a:p>
            <a:pPr lvl="0"/>
            <a:r>
              <a:rPr lang="ru-RU" sz="2000" dirty="0" smtClean="0"/>
              <a:t>5. Разработать </a:t>
            </a:r>
            <a:r>
              <a:rPr lang="ru-RU" sz="2000" dirty="0"/>
              <a:t>профилактические и лечебные мероприятия, направленные на сокращение сроков лечения воспалительных процессов в половых органах и молочной железе.</a:t>
            </a:r>
          </a:p>
        </p:txBody>
      </p:sp>
    </p:spTree>
    <p:extLst>
      <p:ext uri="{BB962C8B-B14F-4D97-AF65-F5344CB8AC3E}">
        <p14:creationId xmlns:p14="http://schemas.microsoft.com/office/powerpoint/2010/main" val="156918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908720"/>
            <a:ext cx="835292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Научная новизна и практическая значимость </a:t>
            </a:r>
            <a:r>
              <a:rPr lang="ru-RU" sz="2400" b="1" dirty="0" smtClean="0"/>
              <a:t>проекта</a:t>
            </a:r>
            <a:endParaRPr lang="ru-RU" sz="2400" dirty="0" smtClean="0"/>
          </a:p>
          <a:p>
            <a:endParaRPr lang="ru-RU" dirty="0" smtClean="0"/>
          </a:p>
          <a:p>
            <a:endParaRPr lang="ru-RU" dirty="0"/>
          </a:p>
          <a:p>
            <a:pPr algn="just"/>
            <a:r>
              <a:rPr lang="ru-RU" dirty="0" smtClean="0"/>
              <a:t>1</a:t>
            </a:r>
            <a:r>
              <a:rPr lang="ru-RU" sz="2400" dirty="0" smtClean="0"/>
              <a:t>. Определены </a:t>
            </a:r>
            <a:r>
              <a:rPr lang="ru-RU" sz="2400" dirty="0"/>
              <a:t>факторы нарушения обмена веществ, способствующие увеличению акушерско-гинекологических заболеваний и патологий молочной железы у коров. </a:t>
            </a:r>
            <a:endParaRPr lang="ru-RU" sz="2400" dirty="0" smtClean="0"/>
          </a:p>
          <a:p>
            <a:pPr marL="342900" indent="-342900" algn="just">
              <a:buAutoNum type="arabicPeriod"/>
            </a:pPr>
            <a:endParaRPr lang="ru-RU" sz="2400" dirty="0" smtClean="0"/>
          </a:p>
          <a:p>
            <a:pPr algn="just"/>
            <a:r>
              <a:rPr lang="ru-RU" sz="2400" dirty="0" smtClean="0"/>
              <a:t>2. Установлена </a:t>
            </a:r>
            <a:r>
              <a:rPr lang="ru-RU" sz="2400" dirty="0"/>
              <a:t>связь между скрытой формой мастита и состоянием половых органов и систем организма</a:t>
            </a:r>
            <a:r>
              <a:rPr lang="ru-RU" sz="2400" dirty="0" smtClean="0"/>
              <a:t>.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 smtClean="0"/>
              <a:t>3. Предложены </a:t>
            </a:r>
            <a:r>
              <a:rPr lang="ru-RU" sz="2400" dirty="0"/>
              <a:t>новые подходы в диагностике и лечении персистентных желтых тел яичника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223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175901332"/>
              </p:ext>
            </p:extLst>
          </p:nvPr>
        </p:nvGraphicFramePr>
        <p:xfrm>
          <a:off x="0" y="476672"/>
          <a:ext cx="8964488" cy="6381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475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501163895"/>
              </p:ext>
            </p:extLst>
          </p:nvPr>
        </p:nvGraphicFramePr>
        <p:xfrm>
          <a:off x="899592" y="548680"/>
          <a:ext cx="7488832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16181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583078643"/>
              </p:ext>
            </p:extLst>
          </p:nvPr>
        </p:nvGraphicFramePr>
        <p:xfrm>
          <a:off x="107504" y="116632"/>
          <a:ext cx="8820472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2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652972448"/>
              </p:ext>
            </p:extLst>
          </p:nvPr>
        </p:nvGraphicFramePr>
        <p:xfrm>
          <a:off x="827584" y="332656"/>
          <a:ext cx="7560840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5351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658952134"/>
              </p:ext>
            </p:extLst>
          </p:nvPr>
        </p:nvGraphicFramePr>
        <p:xfrm>
          <a:off x="467544" y="836712"/>
          <a:ext cx="828092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6117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860494"/>
              </p:ext>
            </p:extLst>
          </p:nvPr>
        </p:nvGraphicFramePr>
        <p:xfrm>
          <a:off x="395536" y="1628800"/>
          <a:ext cx="8208911" cy="47525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5749"/>
                <a:gridCol w="2736581"/>
                <a:gridCol w="2736581"/>
              </a:tblGrid>
              <a:tr h="11881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Показатели неспецифической резистентности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Неактивное ПЖТ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Активное ПЖТ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88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Бактерицидная активность сыворотки крови, %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37,33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39,66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92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Лизоцимная</a:t>
                      </a:r>
                      <a:r>
                        <a:rPr lang="ru-RU" sz="1800" dirty="0">
                          <a:effectLst/>
                        </a:rPr>
                        <a:t> активность сыворотки крови, %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16,16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15,93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84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Фагоцитарная активность </a:t>
                      </a:r>
                      <a:r>
                        <a:rPr lang="ru-RU" sz="1800" dirty="0" err="1">
                          <a:effectLst/>
                        </a:rPr>
                        <a:t>полиморфноядерных</a:t>
                      </a:r>
                      <a:r>
                        <a:rPr lang="ru-RU" sz="1800" dirty="0">
                          <a:effectLst/>
                        </a:rPr>
                        <a:t> нейтрофилов крови, %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34,83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54,33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420505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Показатели неспецифической резистентности организма в зависимости от активности персистентного желтого тела (ПЖТ)</a:t>
            </a:r>
          </a:p>
        </p:txBody>
      </p:sp>
    </p:spTree>
    <p:extLst>
      <p:ext uri="{BB962C8B-B14F-4D97-AF65-F5344CB8AC3E}">
        <p14:creationId xmlns:p14="http://schemas.microsoft.com/office/powerpoint/2010/main" val="135200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215546738"/>
              </p:ext>
            </p:extLst>
          </p:nvPr>
        </p:nvGraphicFramePr>
        <p:xfrm>
          <a:off x="611560" y="116632"/>
          <a:ext cx="7992888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312980872"/>
              </p:ext>
            </p:extLst>
          </p:nvPr>
        </p:nvGraphicFramePr>
        <p:xfrm>
          <a:off x="251520" y="3284984"/>
          <a:ext cx="8640960" cy="3230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139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2"/>
            <a:ext cx="8712968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В</a:t>
            </a:r>
            <a:r>
              <a:rPr lang="ru-RU" sz="2400" b="1" dirty="0" smtClean="0"/>
              <a:t>ЫВОДЫ</a:t>
            </a:r>
          </a:p>
          <a:p>
            <a:endParaRPr lang="ru-RU" b="1" dirty="0"/>
          </a:p>
          <a:p>
            <a:pPr algn="just"/>
            <a:r>
              <a:rPr lang="ru-RU" dirty="0" smtClean="0"/>
              <a:t>1. </a:t>
            </a:r>
            <a:r>
              <a:rPr lang="ru-RU" sz="2000" dirty="0" smtClean="0"/>
              <a:t>Нарушения </a:t>
            </a:r>
            <a:r>
              <a:rPr lang="ru-RU" sz="2000" dirty="0"/>
              <a:t>обменных процессов в организме является причиной возникновения родовых и послеродовых осложнений, которые в дальнейшем вызывают развитие в яичниках неактивных персистентных желтых тел</a:t>
            </a:r>
            <a:r>
              <a:rPr lang="ru-RU" sz="2000" dirty="0" smtClean="0"/>
              <a:t>.</a:t>
            </a:r>
          </a:p>
          <a:p>
            <a:pPr marL="342900" indent="-342900" algn="just">
              <a:buAutoNum type="arabicPeriod"/>
            </a:pPr>
            <a:endParaRPr lang="ru-RU" sz="2000" dirty="0"/>
          </a:p>
          <a:p>
            <a:pPr algn="just"/>
            <a:r>
              <a:rPr lang="ru-RU" sz="2000" dirty="0"/>
              <a:t>2. Наличие в яичнике неактивных персистентных желтых тел связано с развитием в матке скрытого воспалительного процесса, который также является причиной возникновения субклинических маститов</a:t>
            </a:r>
            <a:r>
              <a:rPr lang="ru-RU" sz="2000" dirty="0" smtClean="0"/>
              <a:t>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3. Применение при неактивных персистентных желтых телах препаратов из группы простагландинов является нецелесообразным в связи с отсутствие </a:t>
            </a:r>
            <a:r>
              <a:rPr lang="ru-RU" sz="2000" dirty="0" err="1"/>
              <a:t>лютеолитического</a:t>
            </a:r>
            <a:r>
              <a:rPr lang="ru-RU" sz="2000" dirty="0"/>
              <a:t> эффекта</a:t>
            </a:r>
            <a:r>
              <a:rPr lang="ru-RU" sz="2000" dirty="0" smtClean="0"/>
              <a:t>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4. Устранении скрытого воспалительного процесса в матке восстанавливает функцию эндометрия, что активизирует функцию яичника за счет лизиса неактивного персистентного желтого тела и в дальнейшем способствует снижению уровня соматических клеток в молоке.</a:t>
            </a:r>
          </a:p>
        </p:txBody>
      </p:sp>
    </p:spTree>
    <p:extLst>
      <p:ext uri="{BB962C8B-B14F-4D97-AF65-F5344CB8AC3E}">
        <p14:creationId xmlns:p14="http://schemas.microsoft.com/office/powerpoint/2010/main" val="3100841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136339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ПРАКТИЧЕСКИЕ </a:t>
            </a:r>
            <a:r>
              <a:rPr lang="ru-RU" sz="2400" b="1" dirty="0" smtClean="0"/>
              <a:t>ПРЕДЛОЖЕНИЯ</a:t>
            </a:r>
          </a:p>
          <a:p>
            <a:endParaRPr lang="ru-RU" b="1" dirty="0"/>
          </a:p>
          <a:p>
            <a:endParaRPr lang="ru-RU" dirty="0"/>
          </a:p>
          <a:p>
            <a:pPr algn="just"/>
            <a:r>
              <a:rPr lang="ru-RU" sz="2000" dirty="0"/>
              <a:t>Для восстановления воспроизводительной функции у коров при наличии в яичниках неактивной формы персистентного желтого тела и купирования скрытого воспалительного процесса в молочной железе рекомендуется производить трехкратную санацию матки антибактериальными препаратами.</a:t>
            </a:r>
          </a:p>
        </p:txBody>
      </p:sp>
    </p:spTree>
    <p:extLst>
      <p:ext uri="{BB962C8B-B14F-4D97-AF65-F5344CB8AC3E}">
        <p14:creationId xmlns:p14="http://schemas.microsoft.com/office/powerpoint/2010/main" val="33253491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430</Words>
  <Application>Microsoft Office PowerPoint</Application>
  <PresentationFormat>Экран (4:3)</PresentationFormat>
  <Paragraphs>66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</cp:revision>
  <dcterms:created xsi:type="dcterms:W3CDTF">2012-12-10T04:49:36Z</dcterms:created>
  <dcterms:modified xsi:type="dcterms:W3CDTF">2012-12-10T11:12:18Z</dcterms:modified>
</cp:coreProperties>
</file>