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09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36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51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56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9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7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3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9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13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81DEA-A637-4AA5-BA2B-48A8BC865037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E815D-8CA6-472F-813F-8A1D93E47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05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4670" y="1772816"/>
            <a:ext cx="6768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Совершенствование способов диагностики и лечения бесплодия высокопродуктивных коров</a:t>
            </a:r>
          </a:p>
        </p:txBody>
      </p:sp>
    </p:spTree>
    <p:extLst>
      <p:ext uri="{BB962C8B-B14F-4D97-AF65-F5344CB8AC3E}">
        <p14:creationId xmlns:p14="http://schemas.microsoft.com/office/powerpoint/2010/main" val="19685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4345"/>
            <a:ext cx="84969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Цель исследований</a:t>
            </a:r>
            <a:r>
              <a:rPr lang="ru-RU" sz="2000" dirty="0"/>
              <a:t>. Определить наиболее эффективные способы диагностики и лечения заболеваний репродуктивных органов и в короткие сроки восстановить воспроизводительную способность коров.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2000" b="1" dirty="0" smtClean="0"/>
              <a:t>Задачи</a:t>
            </a:r>
            <a:r>
              <a:rPr lang="ru-RU" sz="2000" b="1" dirty="0"/>
              <a:t>:</a:t>
            </a:r>
            <a:endParaRPr lang="ru-RU" sz="2000" dirty="0"/>
          </a:p>
          <a:p>
            <a:pPr lvl="0" algn="just"/>
            <a:r>
              <a:rPr lang="ru-RU" sz="2000" dirty="0" smtClean="0"/>
              <a:t>1.Определить </a:t>
            </a:r>
            <a:r>
              <a:rPr lang="ru-RU" sz="2000" dirty="0"/>
              <a:t>распространенность функциональных нарушений яичников у коров;</a:t>
            </a:r>
          </a:p>
          <a:p>
            <a:pPr lvl="0" algn="just"/>
            <a:r>
              <a:rPr lang="ru-RU" sz="2000" dirty="0" smtClean="0"/>
              <a:t>2. Совершенствовать </a:t>
            </a:r>
            <a:r>
              <a:rPr lang="ru-RU" sz="2000" dirty="0"/>
              <a:t>подходы в диагностике функциональных нарушений яичников;</a:t>
            </a:r>
          </a:p>
          <a:p>
            <a:pPr lvl="0" algn="just"/>
            <a:r>
              <a:rPr lang="ru-RU" sz="2000" dirty="0" smtClean="0"/>
              <a:t>3. Разработать </a:t>
            </a:r>
            <a:r>
              <a:rPr lang="ru-RU" sz="2000" dirty="0"/>
              <a:t>наиболее оптимальные схемы лечения заболеваний яичников в условиях производства.</a:t>
            </a:r>
          </a:p>
          <a:p>
            <a:pPr algn="just"/>
            <a:endParaRPr lang="ru-RU" sz="2000" b="1" dirty="0" smtClean="0"/>
          </a:p>
          <a:p>
            <a:pPr algn="just"/>
            <a:endParaRPr lang="ru-RU" sz="2000" b="1" dirty="0"/>
          </a:p>
          <a:p>
            <a:pPr algn="just"/>
            <a:r>
              <a:rPr lang="ru-RU" sz="2000" b="1" dirty="0" smtClean="0"/>
              <a:t>Научная </a:t>
            </a:r>
            <a:r>
              <a:rPr lang="ru-RU" sz="2000" b="1" dirty="0"/>
              <a:t>новизна и практическая значимость:</a:t>
            </a:r>
            <a:r>
              <a:rPr lang="ru-RU" sz="2000" dirty="0"/>
              <a:t> </a:t>
            </a:r>
          </a:p>
          <a:p>
            <a:pPr algn="just"/>
            <a:r>
              <a:rPr lang="ru-RU" sz="2000" dirty="0" smtClean="0"/>
              <a:t>Разработаны для </a:t>
            </a:r>
            <a:r>
              <a:rPr lang="ru-RU" sz="2000" dirty="0"/>
              <a:t>лечения животных комплексные </a:t>
            </a:r>
            <a:r>
              <a:rPr lang="ru-RU" sz="2000" dirty="0" smtClean="0"/>
              <a:t>схемы восстановления половой цикличности, </a:t>
            </a:r>
            <a:r>
              <a:rPr lang="ru-RU" sz="2000" dirty="0"/>
              <a:t>определены сроки восстановления половой </a:t>
            </a:r>
            <a:r>
              <a:rPr lang="ru-RU" sz="2000" dirty="0" smtClean="0"/>
              <a:t>функции.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93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84" y="332656"/>
            <a:ext cx="90364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ВЫВОДЫ</a:t>
            </a:r>
          </a:p>
          <a:p>
            <a:pPr algn="ctr"/>
            <a:endParaRPr lang="ru-RU" sz="2400" dirty="0"/>
          </a:p>
          <a:p>
            <a:pPr algn="just"/>
            <a:r>
              <a:rPr lang="ru-RU" dirty="0" smtClean="0"/>
              <a:t>1. </a:t>
            </a:r>
            <a:r>
              <a:rPr lang="ru-RU" sz="2000" dirty="0" smtClean="0"/>
              <a:t>В </a:t>
            </a:r>
            <a:r>
              <a:rPr lang="ru-RU" sz="2000" dirty="0"/>
              <a:t>результате проведения лечебных исследований при гипофункции яичников установлено, что наибольшим фолликулостимулирующим эффектом обладает сочетанное применение гонадотропных препаратов и препаратов из группы простагландинов – </a:t>
            </a:r>
            <a:r>
              <a:rPr lang="ru-RU" sz="2000" dirty="0" err="1"/>
              <a:t>эстрофан</a:t>
            </a:r>
            <a:r>
              <a:rPr lang="ru-RU" sz="2000" dirty="0"/>
              <a:t>, </a:t>
            </a:r>
            <a:r>
              <a:rPr lang="ru-RU" sz="2000" dirty="0" err="1"/>
              <a:t>биоэстровет</a:t>
            </a:r>
            <a:r>
              <a:rPr lang="ru-RU" sz="2000" dirty="0"/>
              <a:t>. </a:t>
            </a:r>
            <a:endParaRPr lang="ru-RU" sz="2000" dirty="0" smtClean="0"/>
          </a:p>
          <a:p>
            <a:pPr marL="342900" indent="-342900" algn="just">
              <a:buAutoNum type="arabicPeriod"/>
            </a:pPr>
            <a:endParaRPr lang="ru-RU" sz="2000" dirty="0"/>
          </a:p>
          <a:p>
            <a:pPr algn="just"/>
            <a:r>
              <a:rPr lang="ru-RU" sz="2000" dirty="0"/>
              <a:t>2. При персистенции желтого тела в яичнике наибольшим </a:t>
            </a:r>
            <a:r>
              <a:rPr lang="ru-RU" sz="2000" dirty="0" err="1"/>
              <a:t>лютеолитическим</a:t>
            </a:r>
            <a:r>
              <a:rPr lang="ru-RU" sz="2000" dirty="0"/>
              <a:t> эффектом обладает </a:t>
            </a:r>
            <a:r>
              <a:rPr lang="ru-RU" sz="2000" dirty="0" err="1"/>
              <a:t>биоэстровет</a:t>
            </a:r>
            <a:r>
              <a:rPr lang="ru-RU" sz="2000" dirty="0"/>
              <a:t>, по сравнению с </a:t>
            </a:r>
            <a:r>
              <a:rPr lang="ru-RU" sz="2000" dirty="0" err="1"/>
              <a:t>эстрофаном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3. Использование классической схемы лечения фолликулярных кист с применением </a:t>
            </a:r>
            <a:r>
              <a:rPr lang="ru-RU" sz="2000" dirty="0" err="1"/>
              <a:t>сурфагона</a:t>
            </a:r>
            <a:r>
              <a:rPr lang="ru-RU" sz="2000" dirty="0"/>
              <a:t> и </a:t>
            </a:r>
            <a:r>
              <a:rPr lang="ru-RU" sz="2000" dirty="0" err="1"/>
              <a:t>эстрофана</a:t>
            </a:r>
            <a:r>
              <a:rPr lang="ru-RU" sz="2000" dirty="0"/>
              <a:t> является наиболее оптимальным при данной патологии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4. Устранение скрытого воспалительного процесса в матке позволяет восстанавливать функциональную активность яичников, как при фолликулярных кистах, так и при персистенции желтого тела на фоне гипофункции яичников.</a:t>
            </a:r>
          </a:p>
        </p:txBody>
      </p:sp>
    </p:spTree>
    <p:extLst>
      <p:ext uri="{BB962C8B-B14F-4D97-AF65-F5344CB8AC3E}">
        <p14:creationId xmlns:p14="http://schemas.microsoft.com/office/powerpoint/2010/main" val="147265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ПРАКТИЧЕСКИЕ </a:t>
            </a:r>
            <a:r>
              <a:rPr lang="ru-RU" sz="2400" b="1" dirty="0" smtClean="0"/>
              <a:t>ПРЕДЛОЖЕНИЯ</a:t>
            </a:r>
          </a:p>
          <a:p>
            <a:pPr algn="ctr"/>
            <a:endParaRPr lang="ru-RU" sz="2400" dirty="0"/>
          </a:p>
          <a:p>
            <a:pPr algn="just"/>
            <a:r>
              <a:rPr lang="ru-RU" sz="2000" dirty="0" smtClean="0"/>
              <a:t>1. При </a:t>
            </a:r>
            <a:r>
              <a:rPr lang="ru-RU" sz="2000" dirty="0"/>
              <a:t>лечении коров с персистентным желтым телом рекомендуется использовать </a:t>
            </a:r>
            <a:r>
              <a:rPr lang="ru-RU" sz="2000" dirty="0" err="1"/>
              <a:t>биоэстровет</a:t>
            </a:r>
            <a:r>
              <a:rPr lang="ru-RU" sz="2000" dirty="0"/>
              <a:t> в дозе 2 мл</a:t>
            </a:r>
            <a:r>
              <a:rPr lang="ru-RU" sz="2000" dirty="0" smtClean="0"/>
              <a:t>.</a:t>
            </a:r>
          </a:p>
          <a:p>
            <a:pPr marL="342900" indent="-342900" algn="just">
              <a:buAutoNum type="arabicPeriod"/>
            </a:pPr>
            <a:endParaRPr lang="ru-RU" sz="2000" dirty="0"/>
          </a:p>
          <a:p>
            <a:pPr algn="just"/>
            <a:r>
              <a:rPr lang="ru-RU" sz="2000" dirty="0" smtClean="0"/>
              <a:t>2. Лечение </a:t>
            </a:r>
            <a:r>
              <a:rPr lang="ru-RU" sz="2000" dirty="0"/>
              <a:t>животных с гипофункцией яичника должно заключаться в использовании </a:t>
            </a:r>
            <a:r>
              <a:rPr lang="ru-RU" sz="2000" dirty="0" err="1"/>
              <a:t>фоллимага</a:t>
            </a:r>
            <a:r>
              <a:rPr lang="ru-RU" sz="2000" dirty="0"/>
              <a:t> в дозе 1000МЕ совместно с </a:t>
            </a:r>
            <a:r>
              <a:rPr lang="ru-RU" sz="2000" dirty="0" err="1"/>
              <a:t>биоэстроветом</a:t>
            </a:r>
            <a:r>
              <a:rPr lang="ru-RU" sz="2000" dirty="0"/>
              <a:t> или </a:t>
            </a:r>
            <a:r>
              <a:rPr lang="ru-RU" sz="2000" dirty="0" err="1"/>
              <a:t>эстрофаном</a:t>
            </a:r>
            <a:r>
              <a:rPr lang="ru-RU" sz="2000" dirty="0"/>
              <a:t> в дозе 2 мл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3. У </a:t>
            </a:r>
            <a:r>
              <a:rPr lang="ru-RU" sz="2000" dirty="0"/>
              <a:t>животных с наличием функциональных нарушений яичников и скрытым воспалительным процессом в матке лечение должно быть направлено на восстановление функции матки.</a:t>
            </a:r>
          </a:p>
        </p:txBody>
      </p:sp>
    </p:spTree>
    <p:extLst>
      <p:ext uri="{BB962C8B-B14F-4D97-AF65-F5344CB8AC3E}">
        <p14:creationId xmlns:p14="http://schemas.microsoft.com/office/powerpoint/2010/main" val="371503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254</Words>
  <Application>Microsoft Office PowerPoint</Application>
  <PresentationFormat>Экран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2013-02-14T07:41:39Z</dcterms:created>
  <dcterms:modified xsi:type="dcterms:W3CDTF">2013-02-14T07:44:04Z</dcterms:modified>
</cp:coreProperties>
</file>