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9" r:id="rId3"/>
    <p:sldId id="265" r:id="rId4"/>
    <p:sldId id="267" r:id="rId5"/>
    <p:sldId id="260" r:id="rId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3" d="100"/>
          <a:sy n="53" d="100"/>
        </p:scale>
        <p:origin x="-84" y="-36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14.02.2013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14.02.2013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14.02.2013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14.02.2013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14.02.2013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14.02.2013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14.02.2013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14.02.2013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14.02.2013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14.02.2013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14.02.2013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14.02.2013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3568" y="404664"/>
            <a:ext cx="7772400" cy="5832648"/>
          </a:xfrm>
        </p:spPr>
        <p:txBody>
          <a:bodyPr>
            <a:normAutofit/>
          </a:bodyPr>
          <a:lstStyle/>
          <a:p>
            <a:r>
              <a:rPr lang="ru-RU" sz="1300" dirty="0"/>
              <a:t/>
            </a:r>
            <a:br>
              <a:rPr lang="ru-RU" sz="1300" dirty="0"/>
            </a:b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СОЗДАНИЕ 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И ВНЕДРЕНИЕ ВЫСОКОУРОЖАЙНЫХ, АДАПТИРОВАННЫХ К УСЛОВИЯМ ЦЧР 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НОВЫХ 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СОРТОВ  И ГИБРИДОВ СЕЛЬСКОХОЗЯЙСТВЕННЫХ КУЛЬТУР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,</a:t>
            </a:r>
            <a:br>
              <a:rPr lang="ru-RU" sz="20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ОТЛИЧАЮЩИХСЯ 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ВЫСОКИМ КАЧЕСТВОМ ПРОДУКЦИИ, УСТОЙЧИВОСТЬЮ К ФИТОПАТОГЕННЫМ И  АБИОТИЧЕСКИМ ФАКТОРАМ</a:t>
            </a:r>
            <a:br>
              <a:rPr lang="ru-RU" sz="2000" b="1" dirty="0">
                <a:latin typeface="Times New Roman" pitchFamily="18" charset="0"/>
                <a:cs typeface="Times New Roman" pitchFamily="18" charset="0"/>
              </a:rPr>
            </a:br>
            <a:endParaRPr lang="ru-RU" sz="2000" b="1" dirty="0"/>
          </a:p>
        </p:txBody>
      </p:sp>
    </p:spTree>
    <p:extLst>
      <p:ext uri="{BB962C8B-B14F-4D97-AF65-F5344CB8AC3E}">
        <p14:creationId xmlns:p14="http://schemas.microsoft.com/office/powerpoint/2010/main" xmlns="" val="42684481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260648"/>
            <a:ext cx="8229600" cy="5865515"/>
          </a:xfrm>
        </p:spPr>
        <p:txBody>
          <a:bodyPr>
            <a:normAutofit lnSpcReduction="10000"/>
          </a:bodyPr>
          <a:lstStyle/>
          <a:p>
            <a:pPr marL="0" indent="0" algn="just">
              <a:buNone/>
            </a:pP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Новизна      На 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основе использования современных методов 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исследования будут  созданы новые сорта, превышающие 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по основным параметрам стандарт или 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равные ему:</a:t>
            </a:r>
          </a:p>
          <a:p>
            <a:pPr algn="just">
              <a:buFontTx/>
              <a:buChar char="-"/>
            </a:pP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повышение 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урожайности яровой  пшеницы составит 3,3 - 7,0 ц/га и сбора белка до 6-8 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ц/га;</a:t>
            </a:r>
          </a:p>
          <a:p>
            <a:pPr algn="just">
              <a:buFontTx/>
              <a:buChar char="-"/>
            </a:pP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по 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озимой пшенице позволит 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получить новые 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ценные сорта для 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продовольствия  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содержанием клейковины – 23%, а на корм  с содержанием белка – 14 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%;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  <a:p>
            <a:pPr algn="just">
              <a:buFontTx/>
              <a:buChar char="-"/>
            </a:pP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раннеспелые сорта сои с урожайностью зерна 24,0-26,0 ц/га и вегетационным периодом 100-110 дней;</a:t>
            </a:r>
          </a:p>
          <a:p>
            <a:pPr algn="just">
              <a:buFontTx/>
              <a:buChar char="-"/>
            </a:pP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р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аннеспелые и среднеранние гибриды кукурузы с урожайностью зерна 80-110 ц/га и 125-145 ц/га кормовых единиц;</a:t>
            </a:r>
          </a:p>
          <a:p>
            <a:pPr marL="0" indent="0" algn="just">
              <a:buNone/>
            </a:pP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	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9750397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59730" y="332656"/>
            <a:ext cx="8632750" cy="89716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300" dirty="0" smtClean="0">
                <a:latin typeface="Times New Roman" pitchFamily="18" charset="0"/>
                <a:cs typeface="Times New Roman" pitchFamily="18" charset="0"/>
              </a:rPr>
              <a:t> результаты……..</a:t>
            </a:r>
            <a:endParaRPr lang="ru-RU" sz="130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1300" smtClean="0">
                <a:latin typeface="Times New Roman" pitchFamily="18" charset="0"/>
                <a:cs typeface="Times New Roman" pitchFamily="18" charset="0"/>
              </a:rPr>
              <a:t>Все </a:t>
            </a:r>
            <a:r>
              <a:rPr lang="ru-RU" sz="1300" dirty="0">
                <a:latin typeface="Times New Roman" pitchFamily="18" charset="0"/>
                <a:cs typeface="Times New Roman" pitchFamily="18" charset="0"/>
              </a:rPr>
              <a:t>посевы </a:t>
            </a:r>
            <a:r>
              <a:rPr lang="ru-RU" sz="1300" dirty="0" smtClean="0">
                <a:latin typeface="Times New Roman" pitchFamily="18" charset="0"/>
                <a:cs typeface="Times New Roman" pitchFamily="18" charset="0"/>
              </a:rPr>
              <a:t>и исследования выполнялись </a:t>
            </a:r>
            <a:r>
              <a:rPr lang="ru-RU" sz="1300" dirty="0">
                <a:latin typeface="Times New Roman" pitchFamily="18" charset="0"/>
                <a:cs typeface="Times New Roman" pitchFamily="18" charset="0"/>
              </a:rPr>
              <a:t>в двух севооборотах: №1 - семеноводческий и №2 - селекционный на землях, принадлежащих УНИЦ «Агротехнопарка» Белгородской государственной сельскохозяйственной </a:t>
            </a:r>
            <a:r>
              <a:rPr lang="ru-RU" sz="1300" dirty="0" smtClean="0">
                <a:latin typeface="Times New Roman" pitchFamily="18" charset="0"/>
                <a:cs typeface="Times New Roman" pitchFamily="18" charset="0"/>
              </a:rPr>
              <a:t>академии, а  </a:t>
            </a:r>
            <a:r>
              <a:rPr lang="ru-RU" sz="1300" dirty="0">
                <a:latin typeface="Times New Roman" pitchFamily="18" charset="0"/>
                <a:cs typeface="Times New Roman" pitchFamily="18" charset="0"/>
              </a:rPr>
              <a:t>изолированные участки по </a:t>
            </a:r>
            <a:r>
              <a:rPr lang="ru-RU" sz="1300" dirty="0" smtClean="0">
                <a:latin typeface="Times New Roman" pitchFamily="18" charset="0"/>
                <a:cs typeface="Times New Roman" pitchFamily="18" charset="0"/>
              </a:rPr>
              <a:t>первичному </a:t>
            </a:r>
            <a:r>
              <a:rPr lang="ru-RU" sz="1300" dirty="0">
                <a:latin typeface="Times New Roman" pitchFamily="18" charset="0"/>
                <a:cs typeface="Times New Roman" pitchFamily="18" charset="0"/>
              </a:rPr>
              <a:t>семеноводству кукурузы размещались в третьем севообороте «Агротехнопарка». Земли Белгородской сельскохозяйственной академии расположены в западной зоне Белгородской области. Почвы опытного участка -чернозем типичный с хорошими физико-химическими свойствами, но с низкой или средней обеспеченностью основными </a:t>
            </a:r>
            <a:r>
              <a:rPr lang="ru-RU" sz="1300" dirty="0" smtClean="0">
                <a:latin typeface="Times New Roman" pitchFamily="18" charset="0"/>
                <a:cs typeface="Times New Roman" pitchFamily="18" charset="0"/>
              </a:rPr>
              <a:t>макроэлементами. </a:t>
            </a:r>
          </a:p>
          <a:p>
            <a:pPr algn="just"/>
            <a:r>
              <a:rPr lang="ru-RU" sz="1300" dirty="0">
                <a:latin typeface="Times New Roman" pitchFamily="18" charset="0"/>
                <a:cs typeface="Times New Roman" pitchFamily="18" charset="0"/>
              </a:rPr>
              <a:t>1. Создан новый исходный материал по озимой и яровой пшенице с заданными параметрами потенциальной урожайности и качества зерна. В </a:t>
            </a:r>
            <a:r>
              <a:rPr lang="ru-RU" sz="1300" dirty="0" err="1">
                <a:latin typeface="Times New Roman" pitchFamily="18" charset="0"/>
                <a:cs typeface="Times New Roman" pitchFamily="18" charset="0"/>
              </a:rPr>
              <a:t>Госсортоиспытание</a:t>
            </a:r>
            <a:r>
              <a:rPr lang="ru-RU" sz="1300" dirty="0">
                <a:latin typeface="Times New Roman" pitchFamily="18" charset="0"/>
                <a:cs typeface="Times New Roman" pitchFamily="18" charset="0"/>
              </a:rPr>
              <a:t>   заявлен сорт яровой твердой пшеницы Линия 416/3(02) –Дар Черноземья и продолжается Государственное сортоиспытание по одному сорту озимой мягкой пшенице  Майская юбилейная.</a:t>
            </a:r>
          </a:p>
          <a:p>
            <a:pPr algn="just"/>
            <a:r>
              <a:rPr lang="ru-RU" sz="1300" dirty="0">
                <a:latin typeface="Times New Roman" pitchFamily="18" charset="0"/>
                <a:cs typeface="Times New Roman" pitchFamily="18" charset="0"/>
              </a:rPr>
              <a:t>2. В настоящее время продолжается Государственное сортоиспытание по двум сортам сои - </a:t>
            </a:r>
            <a:r>
              <a:rPr lang="ru-RU" sz="1300" dirty="0" err="1">
                <a:latin typeface="Times New Roman" pitchFamily="18" charset="0"/>
                <a:cs typeface="Times New Roman" pitchFamily="18" charset="0"/>
              </a:rPr>
              <a:t>Белгородчанка</a:t>
            </a:r>
            <a:r>
              <a:rPr lang="ru-RU" sz="1300" dirty="0">
                <a:latin typeface="Times New Roman" pitchFamily="18" charset="0"/>
                <a:cs typeface="Times New Roman" pitchFamily="18" charset="0"/>
              </a:rPr>
              <a:t> и Глазастая. Практическая значимость работы заключается в том, что внедрение в производство новых сортов сои позволит обеспечить прибавку урожая зерна на 15-20% и обеспечит дополнительный доход 8-10 тыс. руб. с гектара.</a:t>
            </a:r>
          </a:p>
          <a:p>
            <a:pPr algn="just"/>
            <a:r>
              <a:rPr lang="ru-RU" sz="1300" dirty="0">
                <a:latin typeface="Times New Roman" pitchFamily="18" charset="0"/>
                <a:cs typeface="Times New Roman" pitchFamily="18" charset="0"/>
              </a:rPr>
              <a:t>3. В настоящее время продолжается сортоиспытание по одному гибриду кукурузы - Радар МВ, переданному в ГСИ под посев 2008 г. </a:t>
            </a:r>
            <a:r>
              <a:rPr lang="ru-RU" sz="1300" dirty="0" err="1">
                <a:latin typeface="Times New Roman" pitchFamily="18" charset="0"/>
                <a:cs typeface="Times New Roman" pitchFamily="18" charset="0"/>
              </a:rPr>
              <a:t>Выделелось</a:t>
            </a:r>
            <a:r>
              <a:rPr lang="ru-RU" sz="1300" dirty="0">
                <a:latin typeface="Times New Roman" pitchFamily="18" charset="0"/>
                <a:cs typeface="Times New Roman" pitchFamily="18" charset="0"/>
              </a:rPr>
              <a:t> два гибрида — Витраж МВ  и </a:t>
            </a:r>
            <a:r>
              <a:rPr lang="ru-RU" sz="1300" dirty="0" smtClean="0">
                <a:latin typeface="Times New Roman" pitchFamily="18" charset="0"/>
                <a:cs typeface="Times New Roman" pitchFamily="18" charset="0"/>
              </a:rPr>
              <a:t>Белогорье 220 </a:t>
            </a:r>
            <a:r>
              <a:rPr lang="ru-RU" sz="1300" dirty="0">
                <a:latin typeface="Times New Roman" pitchFamily="18" charset="0"/>
                <a:cs typeface="Times New Roman" pitchFamily="18" charset="0"/>
              </a:rPr>
              <a:t>МВ, которые в среднем за два года превысили стандарт по урожаю зерна на 25%,  а по урожаю сухого вещества в зеленой массе и ее качеству на 85 - 53%  соответственно, планируется передать в </a:t>
            </a:r>
            <a:r>
              <a:rPr lang="ru-RU" sz="1300" dirty="0" err="1">
                <a:latin typeface="Times New Roman" pitchFamily="18" charset="0"/>
                <a:cs typeface="Times New Roman" pitchFamily="18" charset="0"/>
              </a:rPr>
              <a:t>Госсортоиспытание</a:t>
            </a:r>
            <a:r>
              <a:rPr lang="ru-RU" sz="1300" dirty="0">
                <a:latin typeface="Times New Roman" pitchFamily="18" charset="0"/>
                <a:cs typeface="Times New Roman" pitchFamily="18" charset="0"/>
              </a:rPr>
              <a:t> гибрид кукурузы </a:t>
            </a:r>
            <a:r>
              <a:rPr lang="ru-RU" sz="1300" dirty="0" smtClean="0">
                <a:latin typeface="Times New Roman" pitchFamily="18" charset="0"/>
                <a:cs typeface="Times New Roman" pitchFamily="18" charset="0"/>
              </a:rPr>
              <a:t>Белогорье 220 МВ</a:t>
            </a:r>
            <a:r>
              <a:rPr lang="ru-RU" sz="1300" dirty="0">
                <a:latin typeface="Times New Roman" pitchFamily="18" charset="0"/>
                <a:cs typeface="Times New Roman" pitchFamily="18" charset="0"/>
              </a:rPr>
              <a:t>.   </a:t>
            </a:r>
          </a:p>
          <a:p>
            <a:pPr algn="just"/>
            <a:r>
              <a:rPr lang="ru-RU" sz="1300" dirty="0">
                <a:latin typeface="Times New Roman" pitchFamily="18" charset="0"/>
                <a:cs typeface="Times New Roman" pitchFamily="18" charset="0"/>
              </a:rPr>
              <a:t>4. В 2012 г. в питомнике испытания второго года ячменя </a:t>
            </a:r>
            <a:r>
              <a:rPr lang="ru-RU" sz="1300" dirty="0" err="1">
                <a:latin typeface="Times New Roman" pitchFamily="18" charset="0"/>
                <a:cs typeface="Times New Roman" pitchFamily="18" charset="0"/>
              </a:rPr>
              <a:t>Гонар</a:t>
            </a:r>
            <a:r>
              <a:rPr lang="ru-RU" sz="1300" dirty="0">
                <a:latin typeface="Times New Roman" pitchFamily="18" charset="0"/>
                <a:cs typeface="Times New Roman" pitchFamily="18" charset="0"/>
              </a:rPr>
              <a:t> было получено  10 ц семян. Питомник размножения первого года -  получено 95 ц семян.  </a:t>
            </a:r>
          </a:p>
          <a:p>
            <a:pPr algn="just"/>
            <a:r>
              <a:rPr lang="ru-RU" sz="1300" dirty="0">
                <a:latin typeface="Times New Roman" pitchFamily="18" charset="0"/>
                <a:cs typeface="Times New Roman" pitchFamily="18" charset="0"/>
              </a:rPr>
              <a:t>Получено семян гречихи сорта Курская 87 в питомнике размножения первого года 43,6 ц, а элитных – 70ц.</a:t>
            </a:r>
          </a:p>
          <a:p>
            <a:pPr algn="just"/>
            <a:r>
              <a:rPr lang="ru-RU" sz="1300" dirty="0">
                <a:latin typeface="Times New Roman" pitchFamily="18" charset="0"/>
                <a:cs typeface="Times New Roman" pitchFamily="18" charset="0"/>
              </a:rPr>
              <a:t>Выращивание чистосортных семян с высокими посевными качествами обеспечивающим прибавку урожая зерновых культур не менее 15-20%, зернобобовых и крупяных культур на 10-15 %.</a:t>
            </a:r>
          </a:p>
          <a:p>
            <a:pPr algn="just"/>
            <a:r>
              <a:rPr lang="ru-RU" sz="1300" dirty="0">
                <a:latin typeface="Times New Roman" pitchFamily="18" charset="0"/>
                <a:cs typeface="Times New Roman" pitchFamily="18" charset="0"/>
              </a:rPr>
              <a:t>Семенной материал внедрен и широко используется в хозяйствах Белгородской области (ИП Банников В.Н., ООО "Заря-2000", ИП Глава КФХ </a:t>
            </a:r>
            <a:r>
              <a:rPr lang="ru-RU" sz="1300" dirty="0" err="1">
                <a:latin typeface="Times New Roman" pitchFamily="18" charset="0"/>
                <a:cs typeface="Times New Roman" pitchFamily="18" charset="0"/>
              </a:rPr>
              <a:t>Локтионов</a:t>
            </a:r>
            <a:r>
              <a:rPr lang="ru-RU" sz="1300" dirty="0">
                <a:latin typeface="Times New Roman" pitchFamily="18" charset="0"/>
                <a:cs typeface="Times New Roman" pitchFamily="18" charset="0"/>
              </a:rPr>
              <a:t> В.Н., ЗАО "</a:t>
            </a:r>
            <a:r>
              <a:rPr lang="ru-RU" sz="1300" dirty="0" err="1">
                <a:latin typeface="Times New Roman" pitchFamily="18" charset="0"/>
                <a:cs typeface="Times New Roman" pitchFamily="18" charset="0"/>
              </a:rPr>
              <a:t>Краснояружская</a:t>
            </a:r>
            <a:r>
              <a:rPr lang="ru-RU" sz="1300" dirty="0">
                <a:latin typeface="Times New Roman" pitchFamily="18" charset="0"/>
                <a:cs typeface="Times New Roman" pitchFamily="18" charset="0"/>
              </a:rPr>
              <a:t> зерновая компания, ФГУП "Белгородское", СПК "Большевик", ЗАО </a:t>
            </a:r>
            <a:r>
              <a:rPr lang="ru-RU" sz="1300" dirty="0" err="1">
                <a:latin typeface="Times New Roman" pitchFamily="18" charset="0"/>
                <a:cs typeface="Times New Roman" pitchFamily="18" charset="0"/>
              </a:rPr>
              <a:t>Агросоюз</a:t>
            </a:r>
            <a:r>
              <a:rPr lang="ru-RU" sz="1300" dirty="0">
                <a:latin typeface="Times New Roman" pitchFamily="18" charset="0"/>
                <a:cs typeface="Times New Roman" pitchFamily="18" charset="0"/>
              </a:rPr>
              <a:t> "</a:t>
            </a:r>
            <a:r>
              <a:rPr lang="ru-RU" sz="1300" dirty="0" err="1">
                <a:latin typeface="Times New Roman" pitchFamily="18" charset="0"/>
                <a:cs typeface="Times New Roman" pitchFamily="18" charset="0"/>
              </a:rPr>
              <a:t>Авида</a:t>
            </a:r>
            <a:r>
              <a:rPr lang="ru-RU" sz="1300" dirty="0">
                <a:latin typeface="Times New Roman" pitchFamily="18" charset="0"/>
                <a:cs typeface="Times New Roman" pitchFamily="18" charset="0"/>
              </a:rPr>
              <a:t>", ООО "Кустовое"), а так же хозяйствах Курской и Воронежской областях (ЗАО "Павловская МТС", "Агрокультура" "Эртиль", ОАО "Советская МТС", ЗАО "Давыдовское", ЗАО "Артель", ООО "</a:t>
            </a:r>
            <a:r>
              <a:rPr lang="ru-RU" sz="1300" dirty="0" err="1">
                <a:latin typeface="Times New Roman" pitchFamily="18" charset="0"/>
                <a:cs typeface="Times New Roman" pitchFamily="18" charset="0"/>
              </a:rPr>
              <a:t>Эконива</a:t>
            </a:r>
            <a:r>
              <a:rPr lang="ru-RU" sz="1300" dirty="0">
                <a:latin typeface="Times New Roman" pitchFamily="18" charset="0"/>
                <a:cs typeface="Times New Roman" pitchFamily="18" charset="0"/>
              </a:rPr>
              <a:t>-семена").</a:t>
            </a:r>
          </a:p>
          <a:p>
            <a:pPr algn="just"/>
            <a:endParaRPr lang="ru-RU" sz="13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13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1100" dirty="0">
              <a:latin typeface="Times New Roman" pitchFamily="18" charset="0"/>
              <a:cs typeface="Times New Roman" pitchFamily="18" charset="0"/>
            </a:endParaRPr>
          </a:p>
          <a:p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b="1" dirty="0">
              <a:latin typeface="Times New Roman" pitchFamily="18" charset="0"/>
              <a:cs typeface="Times New Roman" pitchFamily="18" charset="0"/>
            </a:endParaRPr>
          </a:p>
          <a:p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b="1" dirty="0">
              <a:latin typeface="Times New Roman" pitchFamily="18" charset="0"/>
              <a:cs typeface="Times New Roman" pitchFamily="18" charset="0"/>
            </a:endParaRPr>
          </a:p>
          <a:p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b="1" dirty="0">
              <a:latin typeface="Times New Roman" pitchFamily="18" charset="0"/>
              <a:cs typeface="Times New Roman" pitchFamily="18" charset="0"/>
            </a:endParaRPr>
          </a:p>
          <a:p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b="1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	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368290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332656"/>
            <a:ext cx="8229600" cy="5793507"/>
          </a:xfrm>
        </p:spPr>
        <p:txBody>
          <a:bodyPr/>
          <a:lstStyle/>
          <a:p>
            <a:pPr marL="0" indent="0">
              <a:buNone/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Практическая значимость…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Создание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и внедрение высокоурожайных  новых сортов и гибридов  сельскохозяйственных культур адаптированных к условиям ЦЧР позволят обеспечить прибавку урожая на 15-20 %, что позволит иметь дополнительный доход 6-8 тысяч рублей с одного гектара. </a:t>
            </a:r>
          </a:p>
          <a:p>
            <a:pPr marL="0" indent="0"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	Выращивание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чистосортных семян с высокими посевными качествами обеспечит  прибавку урожая зерновых культур не менее 15-20%, зернобобовых и крупяных культур на 10-15 %.</a:t>
            </a:r>
          </a:p>
          <a:p>
            <a:pPr marL="0" indent="0">
              <a:buNone/>
            </a:pP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18877454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260648"/>
            <a:ext cx="8229600" cy="5865515"/>
          </a:xfrm>
        </p:spPr>
        <p:txBody>
          <a:bodyPr>
            <a:normAutofit fontScale="47500" lnSpcReduction="20000"/>
          </a:bodyPr>
          <a:lstStyle/>
          <a:p>
            <a:pPr marL="0" indent="0" algn="ctr">
              <a:buNone/>
            </a:pPr>
            <a:r>
              <a:rPr lang="ru-RU" b="1" dirty="0"/>
              <a:t>З А К Л Ю Ч Е Н И </a:t>
            </a:r>
            <a:r>
              <a:rPr lang="ru-RU" b="1" dirty="0" smtClean="0"/>
              <a:t>Е</a:t>
            </a:r>
          </a:p>
          <a:p>
            <a:endParaRPr lang="ru-RU" dirty="0"/>
          </a:p>
          <a:p>
            <a:pPr marL="0" indent="0">
              <a:buNone/>
            </a:pPr>
            <a:r>
              <a:rPr lang="ru-RU" dirty="0" smtClean="0"/>
              <a:t>	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На основании проведенных исследований можно сделать следующие выводы:  - все исследования в отчетном 2012 году по селекции и семеноводству зерновых , зернобобовых, крупяных культур и совершенствование возделывания сельскохозяйственных культур  проводились в проблемной лаборатории  селекции и семеноводства  БелГСХА им. В.Я. Горина в соответствии с методикой и рабочей программой, утвержденной Ученым  Советом  агрономического факультета; </a:t>
            </a:r>
          </a:p>
          <a:p>
            <a:pPr marL="0" indent="0">
              <a:buNone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	-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по всем этапам исследований во всех звеньях селекционного и семеноводческого процесса выделен перспективный материал для дальнейшего изучения  или предложения к производству;</a:t>
            </a:r>
          </a:p>
          <a:p>
            <a:pPr marL="0" indent="0">
              <a:buNone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	-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в 2012 году продолжается государственное сортоиспытание сорта озимой мягкой пшеницы Майская юбилейная и сорта сои Белгородская 8, гибрида кукурузы БелХа-300МВ, так же  в  государственное сортоиспытание в 2012заявлены сорт твердой  яровой пшенице – Лини я 416/3(02) (Дар Черноземья),   по кукурузе - гибрид Белогорье 220МВ</a:t>
            </a:r>
          </a:p>
          <a:p>
            <a:pPr marL="0" indent="0">
              <a:buNone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	-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в различных звеньях первичного семеноводства сотрудниками проблемной лаборатории селекции и семеноводства выращено более 250 тонн семян высоких репродукций и элиты различных культур для обеспечения сортосмены и сортообновления в области. </a:t>
            </a:r>
          </a:p>
          <a:p>
            <a:pPr marL="0" indent="0">
              <a:buNone/>
            </a:pPr>
            <a:r>
              <a:rPr lang="ru-RU" b="1" dirty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- в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соответствии с договорами по реализации научно-технической продукции на посев 2012 года было реализовано хозяйствам Белгородской, Курской, Воронежской и Липецкой  областям более 100 тонн семян суперэлиты.</a:t>
            </a:r>
          </a:p>
          <a:p>
            <a:pPr marL="0" indent="0">
              <a:buNone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	-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ведется совместная работа с ЗАО «Краснояружская зерновая компания» на договорных началах по выращиванию семян сои и озимой пшеницы питомника размножения 2-го года для получения семян суперэлиты.</a:t>
            </a:r>
          </a:p>
          <a:p>
            <a:pPr marL="0" indent="0">
              <a:buNone/>
            </a:pPr>
            <a:r>
              <a:rPr lang="ru-RU" b="1" dirty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издано четыре печатных научных работы по вопросам селекции и семеноводства сои и две по вопросам селекции и семеноводству озимой мягкой пшеницы.  Одна из них в реферируемом журнале. Изданы буклеты «Сорта сои селекции БелГСХА им.В.Я. Горина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».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9892299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200</TotalTime>
  <Words>510</Words>
  <Application>Microsoft Office PowerPoint</Application>
  <PresentationFormat>Экран (4:3)</PresentationFormat>
  <Paragraphs>40</Paragraphs>
  <Slides>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6" baseType="lpstr">
      <vt:lpstr>Тема Office</vt:lpstr>
      <vt:lpstr> СОЗДАНИЕ И ВНЕДРЕНИЕ ВЫСОКОУРОЖАЙНЫХ, АДАПТИРОВАННЫХ К УСЛОВИЯМ ЦЧР  НОВЫХ СОРТОВ  И ГИБРИДОВ СЕЛЬСКОХОЗЯЙСТВЕННЫХ КУЛЬТУР, ОТЛИЧАЮЩИХСЯ ВЫСОКИМ КАЧЕСТВОМ ПРОДУКЦИИ, УСТОЙЧИВОСТЬЮ К ФИТОПАТОГЕННЫМ И  АБИОТИЧЕСКИМ ФАКТОРАМ </vt:lpstr>
      <vt:lpstr>Слайд 2</vt:lpstr>
      <vt:lpstr>Слайд 3</vt:lpstr>
      <vt:lpstr>Слайд 4</vt:lpstr>
      <vt:lpstr>Слайд 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МИНИСТЕРСТВО СЕЛЬСКОГО ХОЗЯЙСТВА РОССИЙСКОЙ ФЕДЕРАЦИИ  Федеральное государственное бюджетное образовательное учреждение  высшего профессионального образования Белгородская государственная сельскохозяйственная академия  им. В.Я. Горина (ФГБОУ ВПО «БелГСХА им. В.Я. Горина»)   УДК 631.527(470,325); 633.11.321.    О  Т  Ч  Е  Т  О НАУЧНО-ИССЛЕДОВАТЕЛЬСКОЙ РАБОТЕ  по теме: СОЗДАНИЕ И ВНЕДРЕНИЕ ВЫСОКОУРОЖАЙНЫХ, АДАПТИРОВАННЫХ К УСЛОВИЯМ ЦЧР НОВЫХ СОРТОВ  И ГИБРИДОВ СЕЛЬСКОХОЗЯЙСТВЕННЫХ КУЛЬТУР,ОТЛИЧАЮЩИХСЯ ВЫСОКИМ КАЧЕСТВОМ ПРОДУКЦИИ, УСТОЙЧИВОСТЬЮ К ФИТОПАТОГЕННЫМ И  АБИОТИЧЕСКИМ ФАКТОРАМ (заключительный)    Начальник НИЧ    ____________________ А.Н.Ивченко  Руководитель темы                                                                _____________________ А.И.Бабакин      Белгород  2012</dc:title>
  <dc:creator>Irina</dc:creator>
  <cp:lastModifiedBy>Ивченко</cp:lastModifiedBy>
  <cp:revision>17</cp:revision>
  <dcterms:created xsi:type="dcterms:W3CDTF">2012-12-29T09:43:46Z</dcterms:created>
  <dcterms:modified xsi:type="dcterms:W3CDTF">2013-02-14T11:31:24Z</dcterms:modified>
</cp:coreProperties>
</file>