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1" r:id="rId1"/>
  </p:sldMasterIdLst>
  <p:notesMasterIdLst>
    <p:notesMasterId r:id="rId19"/>
  </p:notesMasterIdLst>
  <p:handoutMasterIdLst>
    <p:handoutMasterId r:id="rId20"/>
  </p:handoutMasterIdLst>
  <p:sldIdLst>
    <p:sldId id="328" r:id="rId2"/>
    <p:sldId id="332" r:id="rId3"/>
    <p:sldId id="333" r:id="rId4"/>
    <p:sldId id="346" r:id="rId5"/>
    <p:sldId id="347" r:id="rId6"/>
    <p:sldId id="349" r:id="rId7"/>
    <p:sldId id="350" r:id="rId8"/>
    <p:sldId id="351" r:id="rId9"/>
    <p:sldId id="352" r:id="rId10"/>
    <p:sldId id="354" r:id="rId11"/>
    <p:sldId id="355" r:id="rId12"/>
    <p:sldId id="356" r:id="rId13"/>
    <p:sldId id="358" r:id="rId14"/>
    <p:sldId id="361" r:id="rId15"/>
    <p:sldId id="371" r:id="rId16"/>
    <p:sldId id="362" r:id="rId17"/>
    <p:sldId id="344" r:id="rId18"/>
  </p:sldIdLst>
  <p:sldSz cx="9144000" cy="6858000" type="screen4x3"/>
  <p:notesSz cx="6742113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00823B"/>
    <a:srgbClr val="003366"/>
    <a:srgbClr val="FF9966"/>
    <a:srgbClr val="FFFFCC"/>
    <a:srgbClr val="FF99FF"/>
    <a:srgbClr val="96EAFE"/>
    <a:srgbClr val="7C598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29" autoAdjust="0"/>
    <p:restoredTop sz="94316" autoAdjust="0"/>
  </p:normalViewPr>
  <p:slideViewPr>
    <p:cSldViewPr>
      <p:cViewPr>
        <p:scale>
          <a:sx n="106" d="100"/>
          <a:sy n="106" d="100"/>
        </p:scale>
        <p:origin x="-7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36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F366A9-DB23-4C33-8B93-37291FE18D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1063"/>
            <a:ext cx="5392737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78950"/>
            <a:ext cx="29210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2BF3BE-1A42-4E95-9890-B68886965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1AF27AF-F1A5-4381-9367-F58027CBE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2BE845C-F5DB-468B-ACA4-F57849DD3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0" y="0"/>
            <a:ext cx="2143125" cy="1285875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A9ABCC0-766F-43A2-B705-D94741160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98135A2-9AFA-4013-A085-CF157ED5C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9382325-D6FB-43F9-B9CF-8339633EF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EE69EE6-596B-4F09-B3C9-579A4BF57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2C312C4-9449-44F8-92F1-9872240F7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E9E4890-1D78-407B-8758-478CACBB6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noProof="0" smtClean="0"/>
              <a:t>Вставка диаграммы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1FEBF5A-82BA-4967-BD38-49666B417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рямоугольник 7"/>
          <p:cNvSpPr>
            <a:spLocks noChangeArrowheads="1"/>
          </p:cNvSpPr>
          <p:nvPr/>
        </p:nvSpPr>
        <p:spPr bwMode="auto">
          <a:xfrm>
            <a:off x="7929563" y="6215063"/>
            <a:ext cx="1214437" cy="642937"/>
          </a:xfrm>
          <a:prstGeom prst="rect">
            <a:avLst/>
          </a:prstGeom>
          <a:solidFill>
            <a:srgbClr val="B7D8E7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>
              <a:latin typeface="Arial" charset="0"/>
            </a:endParaRPr>
          </a:p>
        </p:txBody>
      </p:sp>
      <p:sp>
        <p:nvSpPr>
          <p:cNvPr id="1027" name="Прямоугольник 3"/>
          <p:cNvSpPr>
            <a:spLocks noChangeArrowheads="1"/>
          </p:cNvSpPr>
          <p:nvPr/>
        </p:nvSpPr>
        <p:spPr bwMode="auto">
          <a:xfrm>
            <a:off x="0" y="0"/>
            <a:ext cx="1785938" cy="1285875"/>
          </a:xfrm>
          <a:prstGeom prst="rect">
            <a:avLst/>
          </a:prstGeom>
          <a:solidFill>
            <a:srgbClr val="E1FFFF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endParaRPr lang="ru-RU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484313"/>
            <a:ext cx="9144000" cy="10414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 постановлении Правительства области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18.03.2013 N 87-пп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3200" dirty="0"/>
              <a:t>Об образовательном займе для обучающихся учреждений профессионального образования, расположенных на территории Белгородской области</a:t>
            </a:r>
            <a:r>
              <a:rPr lang="ru-RU" sz="3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857750" y="4429125"/>
            <a:ext cx="410686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sz="1600" b="1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2292" name="Picture 6" descr="ger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1125"/>
            <a:ext cx="957263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2268538" y="6308725"/>
            <a:ext cx="4645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endParaRPr lang="en-US" sz="1800" b="1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229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214313"/>
            <a:ext cx="1500188" cy="1000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341438"/>
            <a:ext cx="8353425" cy="4319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300" dirty="0" smtClean="0">
                <a:solidFill>
                  <a:srgbClr val="003399"/>
                </a:solidFill>
              </a:rPr>
              <a:t>в срок </a:t>
            </a:r>
            <a:r>
              <a:rPr lang="ru-RU" sz="3300" b="1" dirty="0" smtClean="0">
                <a:solidFill>
                  <a:srgbClr val="00B050"/>
                </a:solidFill>
              </a:rPr>
              <a:t>не позднее 1 октября</a:t>
            </a: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endParaRPr lang="ru-RU" sz="2400" b="1" dirty="0" smtClean="0">
              <a:solidFill>
                <a:srgbClr val="00B050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300" dirty="0" smtClean="0">
                <a:solidFill>
                  <a:srgbClr val="00B050"/>
                </a:solidFill>
              </a:rPr>
              <a:t>для оплаты обучения в учреждениях профессионального образования </a:t>
            </a:r>
            <a:r>
              <a:rPr lang="ru-RU" sz="3300" dirty="0" smtClean="0">
                <a:solidFill>
                  <a:srgbClr val="003399"/>
                </a:solidFill>
              </a:rPr>
              <a:t>хозяйствующие субъекты перечисляют  денежные средства на </a:t>
            </a:r>
            <a:r>
              <a:rPr lang="ru-RU" sz="3300" dirty="0">
                <a:solidFill>
                  <a:srgbClr val="003399"/>
                </a:solidFill>
              </a:rPr>
              <a:t>счет, открытый в кредитной организации на имя обучающегося, в </a:t>
            </a:r>
            <a:r>
              <a:rPr lang="ru-RU" sz="3300" dirty="0" smtClean="0">
                <a:solidFill>
                  <a:srgbClr val="003399"/>
                </a:solidFill>
              </a:rPr>
              <a:t>размере согласно договору </a:t>
            </a:r>
            <a:r>
              <a:rPr lang="ru-RU" sz="3300" dirty="0">
                <a:solidFill>
                  <a:srgbClr val="003399"/>
                </a:solidFill>
              </a:rPr>
              <a:t>образовательного займа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механизм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268413"/>
            <a:ext cx="8497887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300" dirty="0" smtClean="0">
                <a:solidFill>
                  <a:srgbClr val="003399"/>
                </a:solidFill>
              </a:rPr>
              <a:t>в сроки, </a:t>
            </a:r>
            <a:r>
              <a:rPr lang="ru-RU" sz="3300" b="1" dirty="0" smtClean="0">
                <a:solidFill>
                  <a:srgbClr val="00B050"/>
                </a:solidFill>
              </a:rPr>
              <a:t>указанные в договоре,</a:t>
            </a: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endParaRPr lang="ru-RU" sz="1200" dirty="0">
              <a:solidFill>
                <a:srgbClr val="00B050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300" dirty="0" smtClean="0">
                <a:solidFill>
                  <a:srgbClr val="00B050"/>
                </a:solidFill>
              </a:rPr>
              <a:t>для </a:t>
            </a:r>
            <a:r>
              <a:rPr lang="ru-RU" sz="3300" dirty="0">
                <a:solidFill>
                  <a:srgbClr val="00B050"/>
                </a:solidFill>
              </a:rPr>
              <a:t>оплаты стоимости проживания, питания, приобретения </a:t>
            </a:r>
            <a:r>
              <a:rPr lang="ru-RU" sz="3300" dirty="0" smtClean="0">
                <a:solidFill>
                  <a:srgbClr val="00B050"/>
                </a:solidFill>
              </a:rPr>
              <a:t>необходимой литературы</a:t>
            </a:r>
            <a:r>
              <a:rPr lang="ru-RU" sz="3300" dirty="0">
                <a:solidFill>
                  <a:srgbClr val="00B050"/>
                </a:solidFill>
              </a:rPr>
              <a:t>, </a:t>
            </a:r>
            <a:r>
              <a:rPr lang="ru-RU" sz="3300" dirty="0" smtClean="0">
                <a:solidFill>
                  <a:srgbClr val="00B050"/>
                </a:solidFill>
              </a:rPr>
              <a:t>спецодежды </a:t>
            </a:r>
            <a:r>
              <a:rPr lang="ru-RU" sz="3300" dirty="0">
                <a:solidFill>
                  <a:srgbClr val="00B050"/>
                </a:solidFill>
              </a:rPr>
              <a:t>(формы) и других бытовых нужд в период обучения</a:t>
            </a:r>
            <a:r>
              <a:rPr lang="ru-RU" sz="3300" dirty="0"/>
              <a:t> </a:t>
            </a:r>
            <a:r>
              <a:rPr lang="ru-RU" sz="3300" dirty="0" smtClean="0">
                <a:solidFill>
                  <a:srgbClr val="003399"/>
                </a:solidFill>
              </a:rPr>
              <a:t>хозяйствующие субъекты перечисляют  денежные средства на </a:t>
            </a:r>
            <a:r>
              <a:rPr lang="ru-RU" sz="3300" dirty="0">
                <a:solidFill>
                  <a:srgbClr val="003399"/>
                </a:solidFill>
              </a:rPr>
              <a:t>счет, открытый в кредитной организации на имя обучающегося, в </a:t>
            </a:r>
            <a:r>
              <a:rPr lang="ru-RU" sz="3300" dirty="0" smtClean="0">
                <a:solidFill>
                  <a:srgbClr val="003399"/>
                </a:solidFill>
              </a:rPr>
              <a:t>размере согласно договору </a:t>
            </a:r>
            <a:r>
              <a:rPr lang="ru-RU" sz="3300" dirty="0">
                <a:solidFill>
                  <a:srgbClr val="003399"/>
                </a:solidFill>
              </a:rPr>
              <a:t>образовательного займа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механизм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700213"/>
            <a:ext cx="8497887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dirty="0">
                <a:solidFill>
                  <a:srgbClr val="003399"/>
                </a:solidFill>
              </a:rPr>
              <a:t>Перечисление денежных средств обучающемуся в течение срока действия договора образовательного займа производится хозяйствующим субъектом </a:t>
            </a:r>
            <a:r>
              <a:rPr lang="ru-RU" b="1" dirty="0">
                <a:solidFill>
                  <a:srgbClr val="00B050"/>
                </a:solidFill>
              </a:rPr>
              <a:t>на основании представленной </a:t>
            </a:r>
            <a:r>
              <a:rPr lang="ru-RU" dirty="0">
                <a:solidFill>
                  <a:srgbClr val="003399"/>
                </a:solidFill>
              </a:rPr>
              <a:t>обучающимся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справки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B050"/>
                </a:solidFill>
              </a:rPr>
              <a:t>о прохождении </a:t>
            </a:r>
            <a:r>
              <a:rPr lang="ru-RU" b="1" dirty="0">
                <a:solidFill>
                  <a:srgbClr val="00B050"/>
                </a:solidFill>
              </a:rPr>
              <a:t>обучения</a:t>
            </a:r>
            <a:r>
              <a:rPr lang="ru-RU" dirty="0">
                <a:solidFill>
                  <a:srgbClr val="003399"/>
                </a:solidFill>
              </a:rPr>
              <a:t> в </a:t>
            </a:r>
            <a:r>
              <a:rPr lang="ru-RU" dirty="0" smtClean="0">
                <a:solidFill>
                  <a:srgbClr val="003399"/>
                </a:solidFill>
              </a:rPr>
              <a:t>образовательной организации </a:t>
            </a:r>
            <a:r>
              <a:rPr lang="ru-RU" b="1" dirty="0">
                <a:solidFill>
                  <a:srgbClr val="00B050"/>
                </a:solidFill>
              </a:rPr>
              <a:t>и справки об успеваемости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механизм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1557338"/>
            <a:ext cx="8356600" cy="49672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Обучающийся</a:t>
            </a:r>
            <a:r>
              <a:rPr lang="ru-RU" sz="2600" dirty="0" smtClean="0"/>
              <a:t> </a:t>
            </a:r>
            <a:r>
              <a:rPr lang="ru-RU" sz="2600" b="1" dirty="0">
                <a:solidFill>
                  <a:srgbClr val="00B050"/>
                </a:solidFill>
              </a:rPr>
              <a:t>обязан возместить </a:t>
            </a:r>
            <a:r>
              <a:rPr lang="ru-RU" sz="2600" dirty="0" smtClean="0">
                <a:solidFill>
                  <a:srgbClr val="003399"/>
                </a:solidFill>
              </a:rPr>
              <a:t>сумму </a:t>
            </a:r>
            <a:r>
              <a:rPr lang="ru-RU" sz="2600" dirty="0">
                <a:solidFill>
                  <a:srgbClr val="003399"/>
                </a:solidFill>
              </a:rPr>
              <a:t>полученного образовательного </a:t>
            </a:r>
            <a:r>
              <a:rPr lang="ru-RU" sz="2600" dirty="0" smtClean="0">
                <a:solidFill>
                  <a:srgbClr val="003399"/>
                </a:solidFill>
              </a:rPr>
              <a:t>займа в случае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ru-RU" sz="2600" dirty="0" smtClean="0">
              <a:solidFill>
                <a:srgbClr val="003399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    - </a:t>
            </a:r>
            <a:r>
              <a:rPr lang="ru-RU" sz="2600" dirty="0">
                <a:solidFill>
                  <a:srgbClr val="003399"/>
                </a:solidFill>
              </a:rPr>
              <a:t>расторжения обучающимся в одностороннем порядке заключенного </a:t>
            </a:r>
            <a:r>
              <a:rPr lang="ru-RU" sz="2600" dirty="0" smtClean="0">
                <a:solidFill>
                  <a:srgbClr val="003399"/>
                </a:solidFill>
              </a:rPr>
              <a:t>договора</a:t>
            </a:r>
            <a:endParaRPr lang="ru-RU" sz="2600" dirty="0">
              <a:solidFill>
                <a:srgbClr val="003399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    - </a:t>
            </a:r>
            <a:r>
              <a:rPr lang="ru-RU" sz="2600" dirty="0">
                <a:solidFill>
                  <a:srgbClr val="003399"/>
                </a:solidFill>
              </a:rPr>
              <a:t>неявки </a:t>
            </a:r>
            <a:r>
              <a:rPr lang="ru-RU" sz="2600" dirty="0" smtClean="0">
                <a:solidFill>
                  <a:srgbClr val="003399"/>
                </a:solidFill>
              </a:rPr>
              <a:t>к </a:t>
            </a:r>
            <a:r>
              <a:rPr lang="ru-RU" sz="2600" dirty="0">
                <a:solidFill>
                  <a:srgbClr val="003399"/>
                </a:solidFill>
              </a:rPr>
              <a:t>хозяйствующему субъекту для трудоустройства в срок, установленный </a:t>
            </a:r>
            <a:r>
              <a:rPr lang="ru-RU" sz="2600" dirty="0" smtClean="0">
                <a:solidFill>
                  <a:srgbClr val="003399"/>
                </a:solidFill>
              </a:rPr>
              <a:t>договором</a:t>
            </a:r>
          </a:p>
          <a:p>
            <a:pPr>
              <a:buFontTx/>
              <a:buChar char="-"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отчисления </a:t>
            </a:r>
            <a:r>
              <a:rPr lang="ru-RU" sz="2600" dirty="0">
                <a:solidFill>
                  <a:srgbClr val="003399"/>
                </a:solidFill>
              </a:rPr>
              <a:t>по инициативе образовательной организации за академическую </a:t>
            </a:r>
            <a:r>
              <a:rPr lang="ru-RU" sz="2600" dirty="0" smtClean="0">
                <a:solidFill>
                  <a:srgbClr val="003399"/>
                </a:solidFill>
              </a:rPr>
              <a:t>неуспеваемость</a:t>
            </a:r>
          </a:p>
          <a:p>
            <a:pPr>
              <a:buFontTx/>
              <a:buChar char="-"/>
              <a:defRPr/>
            </a:pPr>
            <a:r>
              <a:rPr lang="ru-RU" sz="2600" dirty="0">
                <a:solidFill>
                  <a:srgbClr val="003399"/>
                </a:solidFill>
              </a:rPr>
              <a:t> - отчисления из образовательной организации по собственному желанию без уважительных причин</a:t>
            </a:r>
          </a:p>
          <a:p>
            <a:pPr marL="0" indent="0">
              <a:buFontTx/>
              <a:buNone/>
              <a:defRPr/>
            </a:pPr>
            <a:endParaRPr lang="ru-RU" sz="2600" dirty="0" smtClean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8463" y="188913"/>
            <a:ext cx="8497887" cy="1079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Условия исполнения и расторжения договора образовательного займа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1557338"/>
            <a:ext cx="8464550" cy="4319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ru-RU" dirty="0">
                <a:solidFill>
                  <a:srgbClr val="003399"/>
                </a:solidFill>
              </a:rPr>
              <a:t>Обучающийся</a:t>
            </a:r>
            <a:r>
              <a:rPr lang="ru-RU" dirty="0"/>
              <a:t> </a:t>
            </a:r>
            <a:r>
              <a:rPr lang="ru-RU" b="1" dirty="0">
                <a:solidFill>
                  <a:srgbClr val="00B050"/>
                </a:solidFill>
              </a:rPr>
              <a:t>обязан возместить </a:t>
            </a:r>
            <a:r>
              <a:rPr lang="ru-RU" dirty="0" smtClean="0">
                <a:solidFill>
                  <a:srgbClr val="003399"/>
                </a:solidFill>
              </a:rPr>
              <a:t>сумму </a:t>
            </a:r>
            <a:r>
              <a:rPr lang="ru-RU" dirty="0">
                <a:solidFill>
                  <a:srgbClr val="003399"/>
                </a:solidFill>
              </a:rPr>
              <a:t>полученного образовательного </a:t>
            </a:r>
            <a:r>
              <a:rPr lang="ru-RU" dirty="0" smtClean="0">
                <a:solidFill>
                  <a:srgbClr val="003399"/>
                </a:solidFill>
              </a:rPr>
              <a:t>займа в случае</a:t>
            </a:r>
          </a:p>
          <a:p>
            <a:pPr marL="0" indent="0">
              <a:buFontTx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    - </a:t>
            </a:r>
            <a:r>
              <a:rPr lang="ru-RU" dirty="0">
                <a:solidFill>
                  <a:srgbClr val="003399"/>
                </a:solidFill>
              </a:rPr>
              <a:t>перевода по </a:t>
            </a:r>
            <a:r>
              <a:rPr lang="ru-RU" dirty="0" smtClean="0">
                <a:solidFill>
                  <a:srgbClr val="003399"/>
                </a:solidFill>
              </a:rPr>
              <a:t>собственной инициативе без согласия хозяйствующего </a:t>
            </a:r>
            <a:r>
              <a:rPr lang="ru-RU" dirty="0">
                <a:solidFill>
                  <a:srgbClr val="003399"/>
                </a:solidFill>
              </a:rPr>
              <a:t>субъекта на другое направление подготовки (профессию, специальность</a:t>
            </a:r>
            <a:r>
              <a:rPr lang="ru-RU" dirty="0" smtClean="0">
                <a:solidFill>
                  <a:srgbClr val="003399"/>
                </a:solidFill>
              </a:rPr>
              <a:t>) или в другую образовательную организацию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8463" y="188913"/>
            <a:ext cx="8497887" cy="1079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Условия исполнения и расторжения договора образовательного займа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4213" y="1284288"/>
            <a:ext cx="8280400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r>
              <a:rPr lang="ru-RU" dirty="0">
                <a:solidFill>
                  <a:srgbClr val="003399"/>
                </a:solidFill>
              </a:rPr>
              <a:t>Обучающийся</a:t>
            </a:r>
            <a:r>
              <a:rPr lang="ru-RU" dirty="0"/>
              <a:t> </a:t>
            </a:r>
            <a:r>
              <a:rPr lang="ru-RU" b="1" dirty="0">
                <a:solidFill>
                  <a:srgbClr val="00B050"/>
                </a:solidFill>
              </a:rPr>
              <a:t>освобождается от </a:t>
            </a:r>
            <a:r>
              <a:rPr lang="ru-RU" b="1" dirty="0" smtClean="0">
                <a:solidFill>
                  <a:srgbClr val="00B050"/>
                </a:solidFill>
              </a:rPr>
              <a:t>обязательств </a:t>
            </a:r>
            <a:r>
              <a:rPr lang="ru-RU" dirty="0">
                <a:solidFill>
                  <a:srgbClr val="003399"/>
                </a:solidFill>
              </a:rPr>
              <a:t>по </a:t>
            </a:r>
            <a:r>
              <a:rPr lang="ru-RU" dirty="0" smtClean="0">
                <a:solidFill>
                  <a:srgbClr val="003399"/>
                </a:solidFill>
              </a:rPr>
              <a:t>договору в случае</a:t>
            </a: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ru-RU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3399"/>
                </a:solidFill>
              </a:rPr>
              <a:t>- невыполнения </a:t>
            </a:r>
            <a:r>
              <a:rPr lang="ru-RU" dirty="0">
                <a:solidFill>
                  <a:srgbClr val="003399"/>
                </a:solidFill>
              </a:rPr>
              <a:t>хозяйствующим субъектом обязательств, установленных </a:t>
            </a:r>
            <a:r>
              <a:rPr lang="ru-RU" dirty="0" smtClean="0">
                <a:solidFill>
                  <a:srgbClr val="003399"/>
                </a:solidFill>
              </a:rPr>
              <a:t>договором</a:t>
            </a:r>
            <a:endParaRPr lang="ru-RU" dirty="0">
              <a:solidFill>
                <a:srgbClr val="003399"/>
              </a:solidFill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   - стойкой </a:t>
            </a:r>
            <a:r>
              <a:rPr lang="ru-RU" dirty="0">
                <a:solidFill>
                  <a:srgbClr val="003399"/>
                </a:solidFill>
              </a:rPr>
              <a:t>утраты профессиональной трудоспособности, установленной учреждениями медико-социальной экспертизы;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ru-RU" dirty="0" smtClean="0">
                <a:solidFill>
                  <a:srgbClr val="003399"/>
                </a:solidFill>
              </a:rPr>
              <a:t>   - </a:t>
            </a:r>
            <a:r>
              <a:rPr lang="ru-RU" dirty="0">
                <a:solidFill>
                  <a:srgbClr val="003399"/>
                </a:solidFill>
              </a:rPr>
              <a:t>в </a:t>
            </a:r>
            <a:r>
              <a:rPr lang="ru-RU" dirty="0" smtClean="0">
                <a:solidFill>
                  <a:srgbClr val="003399"/>
                </a:solidFill>
              </a:rPr>
              <a:t>иных </a:t>
            </a:r>
            <a:r>
              <a:rPr lang="ru-RU" dirty="0">
                <a:solidFill>
                  <a:srgbClr val="003399"/>
                </a:solidFill>
              </a:rPr>
              <a:t>случаях</a:t>
            </a:r>
            <a:r>
              <a:rPr lang="ru-RU" dirty="0" smtClean="0">
                <a:solidFill>
                  <a:srgbClr val="003399"/>
                </a:solidFill>
              </a:rPr>
              <a:t>, </a:t>
            </a:r>
            <a:r>
              <a:rPr lang="ru-RU" dirty="0">
                <a:solidFill>
                  <a:srgbClr val="003399"/>
                </a:solidFill>
              </a:rPr>
              <a:t>установленных </a:t>
            </a:r>
            <a:r>
              <a:rPr lang="ru-RU" dirty="0" smtClean="0">
                <a:solidFill>
                  <a:srgbClr val="003399"/>
                </a:solidFill>
              </a:rPr>
              <a:t>договором</a:t>
            </a:r>
            <a:endParaRPr lang="ru-RU" dirty="0">
              <a:solidFill>
                <a:srgbClr val="003399"/>
              </a:solidFill>
            </a:endParaRPr>
          </a:p>
          <a:p>
            <a:pPr marL="0" indent="0" algn="ctr">
              <a:lnSpc>
                <a:spcPct val="90000"/>
              </a:lnSpc>
              <a:buFontTx/>
              <a:buNone/>
              <a:defRPr/>
            </a:pP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8463" y="188913"/>
            <a:ext cx="8497887" cy="1079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Условия исполнения и расторжения договора образовательного займа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50875" y="1916113"/>
            <a:ext cx="7993063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003399"/>
                </a:solidFill>
              </a:rPr>
              <a:t>При восстановлении обучающегося, отчисленного из образовательной организации по вышеуказанным основаниям, договор образовательного займа </a:t>
            </a:r>
            <a:r>
              <a:rPr lang="ru-RU" b="1" dirty="0" smtClean="0">
                <a:solidFill>
                  <a:srgbClr val="00823B"/>
                </a:solidFill>
              </a:rPr>
              <a:t>повторно не заключается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8463" y="188913"/>
            <a:ext cx="8497887" cy="10795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Условия исполнения и расторжения договора образовательного займа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00113" y="1600200"/>
            <a:ext cx="7329487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endParaRPr lang="ru-RU" smtClean="0"/>
          </a:p>
          <a:p>
            <a:pPr algn="ctr"/>
            <a:endParaRPr lang="ru-RU" smtClean="0"/>
          </a:p>
          <a:p>
            <a:pPr algn="ctr">
              <a:buFontTx/>
              <a:buNone/>
            </a:pPr>
            <a:r>
              <a:rPr lang="ru-RU" b="1" smtClean="0">
                <a:solidFill>
                  <a:srgbClr val="00B050"/>
                </a:solidFill>
              </a:rPr>
              <a:t>БЛАГОДАРЮ  ЗА  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188913"/>
            <a:ext cx="8229600" cy="9366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образовательном займе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773238"/>
            <a:ext cx="8353425" cy="47513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003399"/>
                </a:solidFill>
              </a:rPr>
              <a:t>Положение «Об образовательном займе…» принято в соответствии со Стратегией социально-экономического развития Белгородской области на период до 2025 года, которая предусматривает социальную поддержку </a:t>
            </a:r>
            <a:r>
              <a:rPr lang="ru-RU" kern="500" dirty="0" smtClean="0">
                <a:solidFill>
                  <a:srgbClr val="003399"/>
                </a:solidFill>
              </a:rPr>
              <a:t>обучающихся образовательных организаций  </a:t>
            </a:r>
            <a:r>
              <a:rPr lang="ru-RU" dirty="0" smtClean="0">
                <a:solidFill>
                  <a:srgbClr val="003399"/>
                </a:solidFill>
              </a:rPr>
              <a:t>посредством </a:t>
            </a:r>
          </a:p>
          <a:p>
            <a:pPr marL="0" indent="0" algn="ctr">
              <a:buFontTx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ОБРАЗОВАТЕЛЬНОГО ЗАЙМА</a:t>
            </a:r>
            <a:endParaRPr lang="ru-RU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8313" y="1484313"/>
            <a:ext cx="8229600" cy="5184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1100" smtClean="0">
              <a:solidFill>
                <a:srgbClr val="003399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3399"/>
                </a:solidFill>
              </a:rPr>
              <a:t>    - предоставляется </a:t>
            </a:r>
            <a:r>
              <a:rPr lang="ru-RU" sz="2800" b="1" smtClean="0">
                <a:solidFill>
                  <a:srgbClr val="00B050"/>
                </a:solidFill>
              </a:rPr>
              <a:t>в размере стоимости обучения</a:t>
            </a:r>
            <a:r>
              <a:rPr lang="ru-RU" sz="2800" smtClean="0">
                <a:solidFill>
                  <a:srgbClr val="003399"/>
                </a:solidFill>
              </a:rPr>
              <a:t> и (или) стоимости проживания, питания, приобретения учебной и научной литературы, специализированной одежды (формы) и других бытовых нужд в период обучения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3399"/>
                </a:solidFill>
              </a:rPr>
              <a:t>    - </a:t>
            </a:r>
            <a:r>
              <a:rPr lang="ru-RU" sz="2800" b="1" smtClean="0">
                <a:solidFill>
                  <a:srgbClr val="00B050"/>
                </a:solidFill>
              </a:rPr>
              <a:t>индивидуален</a:t>
            </a:r>
            <a:r>
              <a:rPr lang="ru-RU" sz="2800" smtClean="0">
                <a:solidFill>
                  <a:srgbClr val="003399"/>
                </a:solidFill>
              </a:rPr>
              <a:t> в отношении каждого обучающегося с учетом стоимости платных образовательных, иных услуг, установленных образовательной организацией на текущий учебный год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sz="2800" smtClean="0">
                <a:solidFill>
                  <a:srgbClr val="003399"/>
                </a:solidFill>
              </a:rPr>
              <a:t>    - осуществляется на основании </a:t>
            </a:r>
            <a:r>
              <a:rPr lang="ru-RU" sz="2800" b="1" smtClean="0">
                <a:solidFill>
                  <a:srgbClr val="00B050"/>
                </a:solidFill>
              </a:rPr>
              <a:t>конкурсного отбора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основания и условия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1125538"/>
            <a:ext cx="8497887" cy="5181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sz="2400" dirty="0" smtClean="0"/>
              <a:t>    </a:t>
            </a:r>
          </a:p>
          <a:p>
            <a:pPr marL="0" indent="0" algn="just">
              <a:buFontTx/>
              <a:buNone/>
              <a:defRPr/>
            </a:pPr>
            <a:r>
              <a:rPr lang="ru-RU" sz="2400" dirty="0" smtClean="0"/>
              <a:t> </a:t>
            </a:r>
            <a:r>
              <a:rPr lang="ru-RU" sz="2600" dirty="0" smtClean="0">
                <a:solidFill>
                  <a:srgbClr val="003399"/>
                </a:solidFill>
              </a:rPr>
              <a:t>К </a:t>
            </a:r>
            <a:r>
              <a:rPr lang="ru-RU" sz="2600" dirty="0">
                <a:solidFill>
                  <a:srgbClr val="003399"/>
                </a:solidFill>
              </a:rPr>
              <a:t>участию в конкурсе допускаются успевающие на </a:t>
            </a:r>
            <a:r>
              <a:rPr lang="ru-RU" sz="2600" dirty="0" smtClean="0">
                <a:solidFill>
                  <a:srgbClr val="003399"/>
                </a:solidFill>
              </a:rPr>
              <a:t>«хорошо» </a:t>
            </a:r>
            <a:r>
              <a:rPr lang="ru-RU" sz="2600" dirty="0">
                <a:solidFill>
                  <a:srgbClr val="003399"/>
                </a:solidFill>
              </a:rPr>
              <a:t>и (или) </a:t>
            </a:r>
            <a:r>
              <a:rPr lang="ru-RU" sz="2600" dirty="0" smtClean="0">
                <a:solidFill>
                  <a:srgbClr val="003399"/>
                </a:solidFill>
              </a:rPr>
              <a:t>«отлично» </a:t>
            </a:r>
            <a:r>
              <a:rPr lang="ru-RU" sz="2600" dirty="0">
                <a:solidFill>
                  <a:srgbClr val="003399"/>
                </a:solidFill>
              </a:rPr>
              <a:t>и не имеющие академической задолженности:</a:t>
            </a:r>
          </a:p>
          <a:p>
            <a:pPr marL="0" indent="0" algn="just">
              <a:buFontTx/>
              <a:buNone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        -обучающиеся </a:t>
            </a:r>
            <a:r>
              <a:rPr lang="ru-RU" sz="2600" dirty="0">
                <a:solidFill>
                  <a:srgbClr val="003399"/>
                </a:solidFill>
              </a:rPr>
              <a:t>учреждений высшего профессионального образования </a:t>
            </a:r>
            <a:r>
              <a:rPr lang="ru-RU" sz="2600" dirty="0" smtClean="0">
                <a:solidFill>
                  <a:srgbClr val="003399"/>
                </a:solidFill>
              </a:rPr>
              <a:t>- </a:t>
            </a:r>
            <a:r>
              <a:rPr lang="ru-RU" sz="2600" b="1" dirty="0">
                <a:solidFill>
                  <a:srgbClr val="00B050"/>
                </a:solidFill>
              </a:rPr>
              <a:t>с третьего курса </a:t>
            </a:r>
            <a:r>
              <a:rPr lang="ru-RU" sz="2600" b="1" dirty="0" smtClean="0">
                <a:solidFill>
                  <a:srgbClr val="00B050"/>
                </a:solidFill>
              </a:rPr>
              <a:t>обучения</a:t>
            </a:r>
            <a:endParaRPr lang="ru-RU" sz="2600" b="1" dirty="0">
              <a:solidFill>
                <a:srgbClr val="003399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sz="2600" dirty="0" smtClean="0">
                <a:solidFill>
                  <a:srgbClr val="003399"/>
                </a:solidFill>
              </a:rPr>
              <a:t>        -обучающиеся</a:t>
            </a:r>
            <a:r>
              <a:rPr lang="ru-RU" sz="2600" dirty="0">
                <a:solidFill>
                  <a:srgbClr val="003399"/>
                </a:solidFill>
              </a:rPr>
              <a:t>, принятые в образовательные учреждения среднего профессионального образования </a:t>
            </a:r>
            <a:r>
              <a:rPr lang="ru-RU" sz="2600" dirty="0" smtClean="0">
                <a:solidFill>
                  <a:srgbClr val="003399"/>
                </a:solidFill>
              </a:rPr>
              <a:t>- </a:t>
            </a:r>
            <a:r>
              <a:rPr lang="ru-RU" sz="2600" b="1" dirty="0">
                <a:solidFill>
                  <a:srgbClr val="00B050"/>
                </a:solidFill>
              </a:rPr>
              <a:t>со второго курса </a:t>
            </a:r>
            <a:r>
              <a:rPr lang="ru-RU" sz="2600" b="1" dirty="0" smtClean="0">
                <a:solidFill>
                  <a:srgbClr val="00B050"/>
                </a:solidFill>
              </a:rPr>
              <a:t>обучения</a:t>
            </a:r>
            <a:endParaRPr lang="ru-RU" sz="2600" b="1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основания и условия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539750" y="1341438"/>
            <a:ext cx="8229600" cy="53276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5000"/>
              </a:lnSpc>
              <a:buFontTx/>
              <a:buNone/>
              <a:defRPr/>
            </a:pPr>
            <a:r>
              <a:rPr lang="ru-RU" sz="2800" dirty="0" smtClean="0">
                <a:solidFill>
                  <a:srgbClr val="003399"/>
                </a:solidFill>
              </a:rPr>
              <a:t>    </a:t>
            </a:r>
          </a:p>
          <a:p>
            <a:pPr marL="0" indent="0" algn="just">
              <a:lnSpc>
                <a:spcPct val="95000"/>
              </a:lnSpc>
              <a:buFontTx/>
              <a:buNone/>
              <a:defRPr/>
            </a:pPr>
            <a:endParaRPr lang="ru-RU" sz="2800" dirty="0">
              <a:solidFill>
                <a:srgbClr val="003399"/>
              </a:solidFill>
            </a:endParaRPr>
          </a:p>
          <a:p>
            <a:pPr marL="0" indent="0" algn="just">
              <a:lnSpc>
                <a:spcPct val="95000"/>
              </a:lnSpc>
              <a:buFontTx/>
              <a:buNone/>
              <a:defRPr/>
            </a:pPr>
            <a:r>
              <a:rPr lang="ru-RU" sz="2800" dirty="0" smtClean="0">
                <a:solidFill>
                  <a:srgbClr val="003399"/>
                </a:solidFill>
              </a:rPr>
              <a:t> </a:t>
            </a:r>
            <a:r>
              <a:rPr lang="ru-RU" dirty="0" smtClean="0">
                <a:solidFill>
                  <a:srgbClr val="003399"/>
                </a:solidFill>
              </a:rPr>
              <a:t>По завершении обучения </a:t>
            </a:r>
            <a:r>
              <a:rPr lang="ru-RU" b="1" dirty="0" smtClean="0">
                <a:solidFill>
                  <a:srgbClr val="00B050"/>
                </a:solidFill>
              </a:rPr>
              <a:t>обучающийся обязан </a:t>
            </a:r>
            <a:r>
              <a:rPr lang="ru-RU" b="1" dirty="0">
                <a:solidFill>
                  <a:srgbClr val="00B050"/>
                </a:solidFill>
              </a:rPr>
              <a:t>отработать у хозяйствующего субъекта не менее трех лет </a:t>
            </a:r>
            <a:r>
              <a:rPr lang="ru-RU" dirty="0">
                <a:solidFill>
                  <a:srgbClr val="003399"/>
                </a:solidFill>
              </a:rPr>
              <a:t>на основании трудового договора либо обеспечить возврат полученных </a:t>
            </a:r>
            <a:r>
              <a:rPr lang="ru-RU" dirty="0" smtClean="0">
                <a:solidFill>
                  <a:srgbClr val="003399"/>
                </a:solidFill>
              </a:rPr>
              <a:t>средств</a:t>
            </a:r>
            <a:endParaRPr lang="ru-RU" b="1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208962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основания и условия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3713" y="1628775"/>
            <a:ext cx="8301037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sz="3600" dirty="0" smtClean="0">
                <a:solidFill>
                  <a:srgbClr val="003399"/>
                </a:solidFill>
              </a:rPr>
              <a:t>в срок </a:t>
            </a:r>
            <a:r>
              <a:rPr lang="ru-RU" sz="2800" b="1" dirty="0" smtClean="0">
                <a:solidFill>
                  <a:srgbClr val="00B050"/>
                </a:solidFill>
              </a:rPr>
              <a:t>не </a:t>
            </a:r>
            <a:r>
              <a:rPr lang="ru-RU" sz="2800" b="1" dirty="0">
                <a:solidFill>
                  <a:srgbClr val="00B050"/>
                </a:solidFill>
              </a:rPr>
              <a:t>позднее 30 </a:t>
            </a:r>
            <a:r>
              <a:rPr lang="ru-RU" sz="2800" b="1" dirty="0" smtClean="0">
                <a:solidFill>
                  <a:srgbClr val="00B050"/>
                </a:solidFill>
              </a:rPr>
              <a:t>июня</a:t>
            </a:r>
          </a:p>
          <a:p>
            <a:pPr marL="0" indent="0" algn="just">
              <a:buFontTx/>
              <a:buNone/>
              <a:defRPr/>
            </a:pPr>
            <a:r>
              <a:rPr lang="ru-RU" sz="3600" dirty="0" smtClean="0">
                <a:solidFill>
                  <a:srgbClr val="00B050"/>
                </a:solidFill>
              </a:rPr>
              <a:t>образовательные организации </a:t>
            </a:r>
            <a:r>
              <a:rPr lang="ru-RU" sz="3600" dirty="0" smtClean="0">
                <a:solidFill>
                  <a:srgbClr val="003399"/>
                </a:solidFill>
              </a:rPr>
              <a:t>представляют </a:t>
            </a:r>
            <a:r>
              <a:rPr lang="ru-RU" sz="3600" dirty="0">
                <a:solidFill>
                  <a:srgbClr val="003399"/>
                </a:solidFill>
              </a:rPr>
              <a:t>в департамент внутренней и кадровой политики области списки </a:t>
            </a:r>
            <a:r>
              <a:rPr lang="ru-RU" sz="3600" dirty="0" smtClean="0">
                <a:solidFill>
                  <a:srgbClr val="003399"/>
                </a:solidFill>
              </a:rPr>
              <a:t>обучающихся </a:t>
            </a:r>
            <a:r>
              <a:rPr lang="ru-RU" sz="3600" dirty="0">
                <a:solidFill>
                  <a:srgbClr val="003399"/>
                </a:solidFill>
              </a:rPr>
              <a:t>для участия в конкурсе на получение образовательного </a:t>
            </a:r>
            <a:r>
              <a:rPr lang="ru-RU" sz="3600" dirty="0" smtClean="0">
                <a:solidFill>
                  <a:srgbClr val="003399"/>
                </a:solidFill>
              </a:rPr>
              <a:t>займа</a:t>
            </a:r>
            <a:endParaRPr lang="ru-RU" sz="3600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организация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3713" y="1628775"/>
            <a:ext cx="8301037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ru-RU" sz="3600" dirty="0">
                <a:solidFill>
                  <a:srgbClr val="003399"/>
                </a:solidFill>
              </a:rPr>
              <a:t>в срок </a:t>
            </a:r>
            <a:r>
              <a:rPr lang="ru-RU" sz="2800" b="1" dirty="0">
                <a:solidFill>
                  <a:srgbClr val="00B050"/>
                </a:solidFill>
              </a:rPr>
              <a:t>не позднее 10 </a:t>
            </a:r>
            <a:r>
              <a:rPr lang="ru-RU" sz="2800" b="1" dirty="0" smtClean="0">
                <a:solidFill>
                  <a:srgbClr val="00B050"/>
                </a:solidFill>
              </a:rPr>
              <a:t>июля</a:t>
            </a:r>
          </a:p>
          <a:p>
            <a:pPr marL="0" indent="0" algn="just">
              <a:buFontTx/>
              <a:buNone/>
              <a:defRPr/>
            </a:pPr>
            <a:r>
              <a:rPr lang="ru-RU" sz="3600" dirty="0" smtClean="0">
                <a:solidFill>
                  <a:srgbClr val="00B050"/>
                </a:solidFill>
              </a:rPr>
              <a:t>департамент </a:t>
            </a:r>
            <a:r>
              <a:rPr lang="ru-RU" sz="3600" dirty="0">
                <a:solidFill>
                  <a:srgbClr val="00B050"/>
                </a:solidFill>
              </a:rPr>
              <a:t>внутренней и кадровой политики области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003399"/>
                </a:solidFill>
              </a:rPr>
              <a:t>направляет списки претендентов на получение образовательного займа в отраслевые советы </a:t>
            </a:r>
            <a:r>
              <a:rPr lang="ru-RU" sz="3600" dirty="0" smtClean="0">
                <a:solidFill>
                  <a:srgbClr val="003399"/>
                </a:solidFill>
              </a:rPr>
              <a:t>работодателей</a:t>
            </a:r>
            <a:endParaRPr lang="ru-RU" sz="3600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организация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3713" y="1341438"/>
            <a:ext cx="8301037" cy="43195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600" dirty="0">
                <a:solidFill>
                  <a:srgbClr val="003399"/>
                </a:solidFill>
              </a:rPr>
              <a:t>в срок </a:t>
            </a:r>
            <a:r>
              <a:rPr lang="ru-RU" sz="2800" b="1" dirty="0">
                <a:solidFill>
                  <a:srgbClr val="00B050"/>
                </a:solidFill>
              </a:rPr>
              <a:t>не позднее 20 июля 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solidFill>
                  <a:srgbClr val="00B050"/>
                </a:solidFill>
              </a:rPr>
              <a:t>отраслевые </a:t>
            </a:r>
            <a:r>
              <a:rPr lang="ru-RU" sz="3600" dirty="0">
                <a:solidFill>
                  <a:srgbClr val="00B050"/>
                </a:solidFill>
              </a:rPr>
              <a:t>советы работодателей </a:t>
            </a:r>
            <a:r>
              <a:rPr lang="ru-RU" sz="3600" dirty="0">
                <a:solidFill>
                  <a:srgbClr val="003399"/>
                </a:solidFill>
              </a:rPr>
              <a:t>проводят конкурсный отбор претендентов на получение образовательного займа и утверждают списки </a:t>
            </a:r>
            <a:r>
              <a:rPr lang="ru-RU" sz="3600" dirty="0" smtClean="0">
                <a:solidFill>
                  <a:srgbClr val="003399"/>
                </a:solidFill>
              </a:rPr>
              <a:t>победителей конкурса, а также </a:t>
            </a:r>
            <a:r>
              <a:rPr lang="ru-RU" sz="3600" dirty="0">
                <a:solidFill>
                  <a:srgbClr val="003399"/>
                </a:solidFill>
              </a:rPr>
              <a:t>хозяйствующих субъектов для предоставления образовательного займа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организация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3713" y="1844675"/>
            <a:ext cx="8301037" cy="4321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ru-RU" sz="1100" dirty="0" smtClean="0">
              <a:solidFill>
                <a:srgbClr val="003399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600" dirty="0">
                <a:solidFill>
                  <a:srgbClr val="003399"/>
                </a:solidFill>
              </a:rPr>
              <a:t>в срок </a:t>
            </a:r>
            <a:r>
              <a:rPr lang="ru-RU" sz="2800" b="1" dirty="0">
                <a:solidFill>
                  <a:srgbClr val="00B050"/>
                </a:solidFill>
              </a:rPr>
              <a:t>не позднее 20 сентября 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  <a:defRPr/>
            </a:pPr>
            <a:r>
              <a:rPr lang="ru-RU" sz="3600" dirty="0" smtClean="0">
                <a:solidFill>
                  <a:srgbClr val="00B050"/>
                </a:solidFill>
              </a:rPr>
              <a:t>хозяйствующие </a:t>
            </a:r>
            <a:r>
              <a:rPr lang="ru-RU" sz="3600" dirty="0">
                <a:solidFill>
                  <a:srgbClr val="00B050"/>
                </a:solidFill>
              </a:rPr>
              <a:t>субъекты </a:t>
            </a:r>
            <a:r>
              <a:rPr lang="ru-RU" sz="3600" dirty="0">
                <a:solidFill>
                  <a:srgbClr val="003399"/>
                </a:solidFill>
              </a:rPr>
              <a:t>заключают </a:t>
            </a:r>
            <a:r>
              <a:rPr lang="ru-RU" sz="3600" dirty="0" smtClean="0">
                <a:solidFill>
                  <a:srgbClr val="003399"/>
                </a:solidFill>
              </a:rPr>
              <a:t>с обучающимися, прошедшими конкурсный отбор, договоры </a:t>
            </a:r>
            <a:r>
              <a:rPr lang="ru-RU" sz="3600" dirty="0">
                <a:solidFill>
                  <a:srgbClr val="003399"/>
                </a:solidFill>
              </a:rPr>
              <a:t>о предоставлении образовательного </a:t>
            </a:r>
            <a:r>
              <a:rPr lang="ru-RU" sz="3600" dirty="0" smtClean="0">
                <a:solidFill>
                  <a:srgbClr val="003399"/>
                </a:solidFill>
              </a:rPr>
              <a:t>займа</a:t>
            </a:r>
            <a:endParaRPr lang="ru-RU" sz="3600" dirty="0">
              <a:solidFill>
                <a:srgbClr val="003399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95288" y="115888"/>
            <a:ext cx="8497887" cy="10810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Образовательный </a:t>
            </a:r>
            <a:r>
              <a:rPr lang="ru-RU" sz="3600" b="1" dirty="0" err="1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займ</a:t>
            </a: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</a:p>
          <a:p>
            <a:pPr algn="ctr">
              <a:defRPr/>
            </a:pPr>
            <a:r>
              <a:rPr lang="ru-RU" sz="36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организация предоставления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бластная презентация 2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33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33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Областная презентация 2</Template>
  <TotalTime>22744</TotalTime>
  <Words>622</Words>
  <Application>Microsoft Office PowerPoint</Application>
  <PresentationFormat>Экран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Tahoma</vt:lpstr>
      <vt:lpstr>Областная презентация 2</vt:lpstr>
      <vt:lpstr>О постановлении Правительства области от 18.03.2013 N 87-пп  «Об образовательном займе для обучающихся учреждений профессионального образования, расположенных на территории Белгородской области»</vt:lpstr>
      <vt:lpstr> Об образовательном займе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Аппарат губернатора Белгородской области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РАЗВИТИЯ ГОСУДАРСТВЕННОЙ И МУНИЦИПАЛЬНОЙ СЛУЖБЫ БЕЛГОРОДСКОЙ ОБЛАСТИ НА 2008—2010 ГОДЫ</dc:title>
  <dc:creator>Кравченко Вадим Дмитриевич (4722) 32-35-58</dc:creator>
  <cp:lastModifiedBy>umu-406-2</cp:lastModifiedBy>
  <cp:revision>443</cp:revision>
  <dcterms:created xsi:type="dcterms:W3CDTF">2002-10-29T16:53:47Z</dcterms:created>
  <dcterms:modified xsi:type="dcterms:W3CDTF">2014-07-15T06:42:44Z</dcterms:modified>
</cp:coreProperties>
</file>