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7" r:id="rId12"/>
    <p:sldId id="262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200400"/>
            <a:ext cx="7344816" cy="160020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Направленность (профиль) – ТЕХНОЛОГИЯ МОЛОКА И МОЛОЧНЫХ ПРОДУКТОВ</a:t>
            </a:r>
          </a:p>
          <a:p>
            <a:r>
              <a:rPr lang="ru-RU" sz="1400" b="1" dirty="0"/>
              <a:t>Направленность (профиль) </a:t>
            </a:r>
            <a:r>
              <a:rPr lang="ru-RU" sz="1400" b="1" dirty="0" smtClean="0"/>
              <a:t>– ТЕХНОЛОГИЯ МЯСА И МЯСНЫХ ПРОДУКТОВ</a:t>
            </a:r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НАПРАВЛЕНИЕ ПОДГОТОВКИ</a:t>
            </a:r>
            <a:br>
              <a:rPr lang="ru-RU" sz="2000" b="1" dirty="0" smtClean="0"/>
            </a:br>
            <a:r>
              <a:rPr lang="ru-RU" sz="2000" b="1" dirty="0" smtClean="0"/>
              <a:t>19.03.03 – ПРОДУКТЫ ПИТАНИЯ ЖИВОТНОГО ПРОИСХОЖДЕНИЯ</a:t>
            </a:r>
            <a:endParaRPr lang="ru-RU" sz="2000" b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285852" y="285728"/>
            <a:ext cx="6615114" cy="107157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ФГБОУ ВО БЕЛГОРОДСКИЙ ГОСУДАРСТВЕННЫЙ АГРАРНЫЙ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УНИВЕРСИТЕТ ИМЕНИ В.Я. ГОРИНА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ТЕХНОЛОГИЧЕСКИЙ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ФАКУЛЬТЕТ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400" b="1" baseline="0" dirty="0" smtClean="0">
                <a:solidFill>
                  <a:schemeClr val="tx2"/>
                </a:solidFill>
              </a:rPr>
              <a:t>КЕАФЕДРА</a:t>
            </a:r>
            <a:r>
              <a:rPr lang="ru-RU" sz="1400" b="1" dirty="0" smtClean="0">
                <a:solidFill>
                  <a:schemeClr val="tx2"/>
                </a:solidFill>
              </a:rPr>
              <a:t> ТЕХНОЛОГИИ  СЫРЬЯ И ПРОДУКТОВ ЖИВОТНОГО ПРОИСХОЖДЕНИЯ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1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919728"/>
            <a:ext cx="3000396" cy="276254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4500574" cy="270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www.bsaa.edu.ru/upload/tmp/a40/bsa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359533"/>
            <a:ext cx="913821" cy="9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ОНИ БУДУТ ВАС УЧИТЬ</a:t>
            </a:r>
            <a:endParaRPr lang="ru-RU" b="1" dirty="0"/>
          </a:p>
        </p:txBody>
      </p:sp>
      <p:pic>
        <p:nvPicPr>
          <p:cNvPr id="4" name="Рисунок 3" descr="DSC08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2959391" cy="196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8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785794"/>
            <a:ext cx="290269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федры ТФ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786058"/>
            <a:ext cx="5282929" cy="373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ГЕРБ!!!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857232"/>
            <a:ext cx="2396183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 БУДЕТЕ ЗДЕСЬ РАБОТАТЬ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50006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БЭЗРК «</a:t>
            </a:r>
            <a:r>
              <a:rPr lang="ru-RU" b="1" dirty="0" err="1" smtClean="0"/>
              <a:t>Белгранкорм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Агрохолдинг</a:t>
            </a:r>
            <a:r>
              <a:rPr lang="ru-RU" b="1" dirty="0" smtClean="0"/>
              <a:t> «</a:t>
            </a:r>
            <a:r>
              <a:rPr lang="ru-RU" b="1" dirty="0" err="1" smtClean="0"/>
              <a:t>Мираторг</a:t>
            </a:r>
            <a:r>
              <a:rPr lang="ru-RU" b="1" dirty="0" smtClean="0"/>
              <a:t>» </a:t>
            </a:r>
          </a:p>
          <a:p>
            <a:r>
              <a:rPr lang="ru-RU" b="1" dirty="0" smtClean="0"/>
              <a:t>ООО «</a:t>
            </a:r>
            <a:r>
              <a:rPr lang="ru-RU" b="1" dirty="0" err="1" smtClean="0"/>
              <a:t>Агро-Белогорье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ЗАО «</a:t>
            </a:r>
            <a:r>
              <a:rPr lang="ru-RU" b="1" dirty="0" err="1" smtClean="0"/>
              <a:t>Приосколье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ЗАО «Белая птица»</a:t>
            </a:r>
          </a:p>
          <a:p>
            <a:r>
              <a:rPr lang="ru-RU" b="1" dirty="0" smtClean="0"/>
              <a:t>ОАО «Белгородский молочный комбинат»</a:t>
            </a:r>
          </a:p>
          <a:p>
            <a:r>
              <a:rPr lang="ru-RU" b="1" dirty="0" smtClean="0"/>
              <a:t>ЗАО «</a:t>
            </a:r>
            <a:r>
              <a:rPr lang="ru-RU" b="1" dirty="0" err="1" smtClean="0"/>
              <a:t>Белмолпродукт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ООО «</a:t>
            </a:r>
            <a:r>
              <a:rPr lang="ru-RU" b="1" dirty="0" err="1" smtClean="0"/>
              <a:t>Тульчинка.ру</a:t>
            </a:r>
            <a:r>
              <a:rPr lang="ru-RU" b="1" dirty="0" smtClean="0"/>
              <a:t>»</a:t>
            </a:r>
          </a:p>
          <a:p>
            <a:r>
              <a:rPr lang="ru-RU" b="1" dirty="0" err="1" smtClean="0"/>
              <a:t>Шебекинский</a:t>
            </a:r>
            <a:r>
              <a:rPr lang="ru-RU" b="1" dirty="0" smtClean="0"/>
              <a:t> и </a:t>
            </a:r>
            <a:r>
              <a:rPr lang="ru-RU" b="1" dirty="0" err="1" smtClean="0"/>
              <a:t>Ивнянский</a:t>
            </a:r>
            <a:r>
              <a:rPr lang="ru-RU" b="1" dirty="0" smtClean="0"/>
              <a:t> </a:t>
            </a:r>
            <a:r>
              <a:rPr lang="ru-RU" b="1" dirty="0" err="1" smtClean="0"/>
              <a:t>маслосырзаводы</a:t>
            </a:r>
            <a:endParaRPr lang="ru-RU" b="1" dirty="0" smtClean="0"/>
          </a:p>
          <a:p>
            <a:r>
              <a:rPr lang="ru-RU" b="1" dirty="0" smtClean="0"/>
              <a:t>Алексеевский молочно-консервный завод</a:t>
            </a:r>
          </a:p>
          <a:p>
            <a:r>
              <a:rPr lang="ru-RU" b="1" dirty="0" smtClean="0"/>
              <a:t>Белгородский хладокомбинат</a:t>
            </a:r>
          </a:p>
          <a:p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14422"/>
            <a:ext cx="262402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48" y="2428868"/>
            <a:ext cx="182166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286124"/>
            <a:ext cx="2857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786322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2377222" cy="186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143512"/>
            <a:ext cx="4186230" cy="12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4143380"/>
            <a:ext cx="3049463" cy="99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714356"/>
            <a:ext cx="20948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ВИДЫ ПРОФЕССИОНАЛЬНОЙ ДЕЯТЕЛЬНОСТИ</a:t>
            </a:r>
            <a:br>
              <a:rPr lang="ru-RU" sz="3200" b="1" dirty="0" smtClean="0"/>
            </a:br>
            <a:r>
              <a:rPr lang="ru-RU" sz="3200" b="1" i="1" dirty="0" smtClean="0"/>
              <a:t>проектная деятельность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50530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формирование целей проекта (программы), решение задач, критериев и показателей достижения целей, построение структуры их взаимосвязей;</a:t>
            </a:r>
          </a:p>
          <a:p>
            <a:r>
              <a:rPr lang="ru-RU" dirty="0" smtClean="0"/>
              <a:t>выявление приоритетов решения задач с учетом нравственных аспектов деятельности;</a:t>
            </a:r>
          </a:p>
          <a:p>
            <a:r>
              <a:rPr lang="ru-RU" dirty="0" smtClean="0"/>
              <a:t>разработка обобщенных вариантов решения проблемы, анализ этих вариантов, прогнозирование последствий, нахождение компромиссных решений в условиях многокритериальности и неопределенности, планирование реализации проекта;</a:t>
            </a:r>
          </a:p>
          <a:p>
            <a:r>
              <a:rPr lang="ru-RU" dirty="0" smtClean="0"/>
              <a:t>выполнение работ в области научно-технической деятельности по проектированию;</a:t>
            </a:r>
          </a:p>
          <a:p>
            <a:r>
              <a:rPr lang="ru-RU" dirty="0" smtClean="0"/>
              <a:t>разработка порядка выполнения работ, планов размещения оборудования, технического оснащения и организации рабочих мест, расчет производственных мощностей и загрузки оборудования;</a:t>
            </a:r>
          </a:p>
          <a:p>
            <a:r>
              <a:rPr lang="ru-RU" dirty="0" smtClean="0"/>
              <a:t>участие в разработке технически обоснованных норм времени (выработки), расчет нормативов материальных затрат (технические нормы расхода сырья, полуфабрикатов, материалов).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ТАК МОЖНО ОТДЫХАТЬ</a:t>
            </a:r>
            <a:endParaRPr lang="ru-RU" b="1" dirty="0"/>
          </a:p>
        </p:txBody>
      </p:sp>
      <p:pic>
        <p:nvPicPr>
          <p:cNvPr id="4" name="Рисунок 3" descr="IMG_5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71942"/>
            <a:ext cx="3167084" cy="237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143380"/>
            <a:ext cx="3190865" cy="239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ртем\Pictures\G9R-caFrskY[1].jpg"/>
          <p:cNvPicPr/>
          <p:nvPr/>
        </p:nvPicPr>
        <p:blipFill>
          <a:blip r:embed="rId5" cstate="print"/>
          <a:srcRect t="7979"/>
          <a:stretch>
            <a:fillRect/>
          </a:stretch>
        </p:blipFill>
        <p:spPr bwMode="auto">
          <a:xfrm>
            <a:off x="5143504" y="857232"/>
            <a:ext cx="350046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8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2000240"/>
            <a:ext cx="2464593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УЧИТЕСЬ У НАС!</a:t>
            </a:r>
            <a:br>
              <a:rPr lang="ru-RU" b="1" dirty="0" smtClean="0"/>
            </a:br>
            <a:r>
              <a:rPr lang="ru-RU" b="1" dirty="0" smtClean="0"/>
              <a:t>НИКОГДА НЕ БУДЕТЕ ГОЛОДНЫМИ!</a:t>
            </a:r>
            <a:endParaRPr lang="ru-RU" b="1" dirty="0"/>
          </a:p>
        </p:txBody>
      </p:sp>
      <p:pic>
        <p:nvPicPr>
          <p:cNvPr id="4" name="Рисунок 3" descr="DSC00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357298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1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57694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F1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35769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91120102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35769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ЛЮБОВЬ ПРИХОДИТ И УХОДИТ, </a:t>
            </a:r>
            <a:br>
              <a:rPr lang="ru-RU" b="1" dirty="0" smtClean="0"/>
            </a:br>
            <a:r>
              <a:rPr lang="ru-RU" b="1" dirty="0" smtClean="0"/>
              <a:t>А КУШАТЬ ХОЧЕТСЯ ВСЕГДА!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3240" y="1447800"/>
            <a:ext cx="5543560" cy="51244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Мясо, мясопродукты играют важную роль в питании человека вследствие содержания в них высокоценных белков, значимых в энергетическом и пластическом отношениях жиров, ряда витаминов, макро- и микроэлементов. </a:t>
            </a:r>
          </a:p>
          <a:p>
            <a:r>
              <a:rPr lang="ru-RU" dirty="0" smtClean="0"/>
              <a:t>Молоко — исключительно ценный продукт в питании человека, т. к. содержит все необходимые питательные вещества в сбалансированном состоянии. В природе нет продукта, подобного молоку, в котором содержалось бы около ста различных ценных для организма веществ.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2643174" cy="179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2643206" cy="1723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Область профессиональной деятельности бакалавров включает: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530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участие в организации и проведении технологических процессов; </a:t>
            </a:r>
          </a:p>
          <a:p>
            <a:r>
              <a:rPr lang="ru-RU" dirty="0" smtClean="0"/>
              <a:t>проведение входного контроля качества сырья и вспомогательных материалов, производственный контроль полуфабрикатов; </a:t>
            </a:r>
          </a:p>
          <a:p>
            <a:r>
              <a:rPr lang="ru-RU" dirty="0" smtClean="0"/>
              <a:t>участие в разработке технической документации, осуществление контроля качества продукции в соответствии с требованиями санитарных, ветеринарных норм и правил; </a:t>
            </a:r>
          </a:p>
          <a:p>
            <a:r>
              <a:rPr lang="ru-RU" dirty="0" smtClean="0"/>
              <a:t>осуществление контроля за соблюдением экологической чистоты производственных процессов; </a:t>
            </a:r>
          </a:p>
          <a:p>
            <a:r>
              <a:rPr lang="ru-RU" dirty="0" smtClean="0"/>
              <a:t>участие в разработке новых видов продукции и технологий в области здорового питания населения на основе научных исследований; </a:t>
            </a:r>
          </a:p>
          <a:p>
            <a:r>
              <a:rPr lang="ru-RU" dirty="0" smtClean="0"/>
              <a:t>участие в подготовке проектно-технологической документации с учетом международного опыта.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НАШИ СТУДЕНТЫ НА ЗАНЯТИЯХ</a:t>
            </a:r>
            <a:endParaRPr lang="ru-RU" b="1" dirty="0"/>
          </a:p>
        </p:txBody>
      </p:sp>
      <p:pic>
        <p:nvPicPr>
          <p:cNvPr id="5" name="Рисунок 4" descr="G:\Салаткова\37  МС 2010год\DSCN11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4071966" cy="278608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G:\Салаткова\37  МС 2010год\DSCN1166.JPG"/>
          <p:cNvPicPr/>
          <p:nvPr/>
        </p:nvPicPr>
        <p:blipFill>
          <a:blip r:embed="rId3" cstate="print"/>
          <a:srcRect t="10334" r="-21"/>
          <a:stretch>
            <a:fillRect/>
          </a:stretch>
        </p:blipFill>
        <p:spPr bwMode="auto">
          <a:xfrm>
            <a:off x="428596" y="3929066"/>
            <a:ext cx="3786214" cy="264320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 descr="DSC01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928670"/>
            <a:ext cx="3786214" cy="283966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Рисунок 10" descr="DSC01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8222" y="3929066"/>
            <a:ext cx="3524274" cy="264320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Объектами профессиональной деятельности бакалавров являются: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сырье, полуфабрикаты и продукты животного происхождения и гидробионты, продукты переработки (вторичное) и отходы, пищевые ингредиенты и добавки; </a:t>
            </a:r>
          </a:p>
          <a:p>
            <a:r>
              <a:rPr lang="ru-RU" dirty="0" smtClean="0"/>
              <a:t>технологическое оборудование; </a:t>
            </a:r>
          </a:p>
          <a:p>
            <a:r>
              <a:rPr lang="ru-RU" dirty="0" smtClean="0"/>
              <a:t>приборы; </a:t>
            </a:r>
          </a:p>
          <a:p>
            <a:r>
              <a:rPr lang="ru-RU" dirty="0" smtClean="0"/>
              <a:t>нормативная, проектно-технологическая документация, санитарные, ветеринарные и строительные нормы и правила; </a:t>
            </a:r>
          </a:p>
          <a:p>
            <a:r>
              <a:rPr lang="ru-RU" dirty="0" smtClean="0"/>
              <a:t>международные стандарты; </a:t>
            </a:r>
          </a:p>
          <a:p>
            <a:r>
              <a:rPr lang="ru-RU" dirty="0" smtClean="0"/>
              <a:t>методы и средства контроля качества сырья, полуфабрикатов и готовых продуктов; </a:t>
            </a:r>
          </a:p>
          <a:p>
            <a:r>
              <a:rPr lang="ru-RU" dirty="0" smtClean="0"/>
              <a:t>простые инструменты качества; </a:t>
            </a:r>
          </a:p>
          <a:p>
            <a:r>
              <a:rPr lang="ru-RU" dirty="0" smtClean="0"/>
              <a:t>системы качества; </a:t>
            </a:r>
          </a:p>
          <a:p>
            <a:r>
              <a:rPr lang="ru-RU" dirty="0" smtClean="0"/>
              <a:t>базы данных технологического, технического характера; </a:t>
            </a:r>
          </a:p>
          <a:p>
            <a:r>
              <a:rPr lang="ru-RU" dirty="0" smtClean="0"/>
              <a:t>данные мониторинга экологической и биологической безопасности продовольствия и окружающей среды.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825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МЫ СОЗДАЕМ МОЛОЧНЫЕ ПРОДУКТЫ </a:t>
            </a:r>
            <a:endParaRPr lang="ru-RU" sz="3600" b="1" dirty="0"/>
          </a:p>
        </p:txBody>
      </p:sp>
      <p:pic>
        <p:nvPicPr>
          <p:cNvPr id="1026" name="Picture 2" descr="SDC154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857232"/>
            <a:ext cx="2500329" cy="1979428"/>
          </a:xfrm>
          <a:prstGeom prst="rect">
            <a:avLst/>
          </a:prstGeom>
          <a:solidFill>
            <a:srgbClr val="7030A0"/>
          </a:solidFill>
          <a:ln w="63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7" name="Picture 3" descr="SDC15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4495023"/>
            <a:ext cx="2571768" cy="19629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8" name="Picture 4" descr="SDC15426"/>
          <p:cNvPicPr>
            <a:picLocks noChangeAspect="1" noChangeArrowheads="1"/>
          </p:cNvPicPr>
          <p:nvPr/>
        </p:nvPicPr>
        <p:blipFill>
          <a:blip r:embed="rId4" cstate="print"/>
          <a:srcRect b="19107"/>
          <a:stretch>
            <a:fillRect/>
          </a:stretch>
        </p:blipFill>
        <p:spPr bwMode="auto">
          <a:xfrm>
            <a:off x="6357950" y="857233"/>
            <a:ext cx="2407030" cy="18673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9" name="Picture 5" descr="SDC153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628699"/>
            <a:ext cx="2262173" cy="18088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Рисунок 9" descr="DSC082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285993"/>
            <a:ext cx="4300288" cy="28575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928934"/>
            <a:ext cx="1367865" cy="160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8336" y="5238760"/>
            <a:ext cx="1053713" cy="14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857496"/>
            <a:ext cx="1571636" cy="150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5357826"/>
            <a:ext cx="857248" cy="12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5429264"/>
            <a:ext cx="857248" cy="12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44" y="785794"/>
            <a:ext cx="1928826" cy="142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ВИДЫ ПРОФЕССИОНАЛЬНОЙ ДЕЯТЕЛЬНОСТИ</a:t>
            </a:r>
            <a:br>
              <a:rPr lang="ru-RU" sz="2800" b="1" dirty="0" smtClean="0"/>
            </a:br>
            <a:r>
              <a:rPr lang="ru-RU" sz="2800" b="1" i="1" dirty="0" smtClean="0"/>
              <a:t>производственно-технологическая деятельность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9815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участие в разработке и осуществлении технологических процессов;</a:t>
            </a:r>
          </a:p>
          <a:p>
            <a:r>
              <a:rPr lang="ru-RU" dirty="0" smtClean="0"/>
              <a:t>участие в работах по доводке и освоению технологических процессов в ходе подготовки производства новой продукции;</a:t>
            </a:r>
          </a:p>
          <a:p>
            <a:r>
              <a:rPr lang="ru-RU" dirty="0" smtClean="0"/>
              <a:t>выполнение мероприятий по обеспечению качества продукции;</a:t>
            </a:r>
          </a:p>
          <a:p>
            <a:r>
              <a:rPr lang="ru-RU" dirty="0" smtClean="0"/>
              <a:t>организация метрологического обеспечения технологических процессов, использование типовых методов контроля качества выпускаемой продукции;</a:t>
            </a:r>
          </a:p>
          <a:p>
            <a:r>
              <a:rPr lang="ru-RU" dirty="0" smtClean="0"/>
              <a:t>организация рабочих мест, их техническое оснащение, подбор и размещение технологического оборудования;</a:t>
            </a:r>
          </a:p>
          <a:p>
            <a:r>
              <a:rPr lang="ru-RU" dirty="0" smtClean="0"/>
              <a:t>контроль за соблюдением технологической дисциплины;</a:t>
            </a:r>
          </a:p>
          <a:p>
            <a:r>
              <a:rPr lang="ru-RU" dirty="0" smtClean="0"/>
              <a:t>подбор и размещение технологического оборудования;</a:t>
            </a:r>
          </a:p>
          <a:p>
            <a:r>
              <a:rPr lang="ru-RU" dirty="0" smtClean="0"/>
              <a:t>оценка инновационного потенциала новой продукции;</a:t>
            </a:r>
          </a:p>
          <a:p>
            <a:r>
              <a:rPr lang="ru-RU" dirty="0" smtClean="0"/>
              <a:t>подготовка документации по менеджменту качества технологических процессов на производственных участках;</a:t>
            </a:r>
          </a:p>
          <a:p>
            <a:r>
              <a:rPr lang="ru-RU" dirty="0" smtClean="0"/>
              <a:t>контроль за соблюдением экологической безопасности производства.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DSC04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785794"/>
            <a:ext cx="2589399" cy="2000264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МЫ СОЗДАЕМ МЯСНЫЕ ПРОДУКТЫ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496"/>
            <a:ext cx="1928826" cy="169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DSC012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643206" cy="193200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3" name="Picture 5" descr="DSC012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14884"/>
            <a:ext cx="2571768" cy="192682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4" name="Picture 6" descr="DSC013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714884"/>
            <a:ext cx="2573667" cy="19320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 descr="DSC082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2214554"/>
            <a:ext cx="4571999" cy="303807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2786058"/>
            <a:ext cx="14177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714356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7" y="5369806"/>
            <a:ext cx="1214446" cy="12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5318640"/>
            <a:ext cx="1643074" cy="13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ВИДЫ ПРОФЕССИОНАЛЬНОЙ ДЕЯТЕЛЬНОСТИ</a:t>
            </a:r>
            <a:br>
              <a:rPr lang="ru-RU" sz="2800" b="1" dirty="0" smtClean="0"/>
            </a:br>
            <a:r>
              <a:rPr lang="ru-RU" sz="2800" b="1" i="1" dirty="0" smtClean="0"/>
              <a:t>организационно-управленческая деятельность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9815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составление технической документации (графиков работ, инструкций, планов, смет, заявок на материалы, оборудование), а также установленной отчетности по утвержденным формам; </a:t>
            </a:r>
          </a:p>
          <a:p>
            <a:r>
              <a:rPr lang="ru-RU" dirty="0" smtClean="0"/>
              <a:t>выполнение работ по стандартизации и подготовке к сертификации технических средств, систем, процессов, оборудования и материалов; </a:t>
            </a:r>
          </a:p>
          <a:p>
            <a:r>
              <a:rPr lang="ru-RU" dirty="0" smtClean="0"/>
              <a:t>организация работы малых коллективов исполнителей; </a:t>
            </a:r>
          </a:p>
          <a:p>
            <a:r>
              <a:rPr lang="ru-RU" dirty="0" smtClean="0"/>
              <a:t>планирование работы персонала и фондов оплаты труда; </a:t>
            </a:r>
          </a:p>
          <a:p>
            <a:r>
              <a:rPr lang="ru-RU" dirty="0" smtClean="0"/>
              <a:t>проведение анализа затрат и результатов деятельности производственных подразделений; </a:t>
            </a:r>
          </a:p>
          <a:p>
            <a:r>
              <a:rPr lang="ru-RU" dirty="0" smtClean="0"/>
              <a:t>подготовка исходных данных для выбора и обоснования научно-технических и организационных решений на основе экономических решений; </a:t>
            </a:r>
          </a:p>
          <a:p>
            <a:r>
              <a:rPr lang="ru-RU" dirty="0" smtClean="0"/>
              <a:t>подготовка документации для создания системы менеджмента качества предприятия; </a:t>
            </a:r>
          </a:p>
          <a:p>
            <a:r>
              <a:rPr lang="ru-RU" dirty="0" smtClean="0"/>
              <a:t>проведение организационно-плановых расчетов по созданию, (реорганизации) производственных участков; </a:t>
            </a:r>
          </a:p>
          <a:p>
            <a:r>
              <a:rPr lang="ru-RU" dirty="0" smtClean="0"/>
              <a:t>разработка оперативных планов работы первичных производственных подразделений.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210</TotalTime>
  <Words>694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НАПРАВЛЕНИЕ ПОДГОТОВКИ 19.03.03 – ПРОДУКТЫ ПИТАНИЯ ЖИВОТНОГО ПРОИСХОЖДЕНИЯ</vt:lpstr>
      <vt:lpstr>ЛЮБОВЬ ПРИХОДИТ И УХОДИТ,  А КУШАТЬ ХОЧЕТСЯ ВСЕГДА!</vt:lpstr>
      <vt:lpstr>Область профессиональной деятельности бакалавров включает: </vt:lpstr>
      <vt:lpstr>НАШИ СТУДЕНТЫ НА ЗАНЯТИЯХ</vt:lpstr>
      <vt:lpstr>Объектами профессиональной деятельности бакалавров являются: </vt:lpstr>
      <vt:lpstr>МЫ СОЗДАЕМ МОЛОЧНЫЕ ПРОДУКТЫ </vt:lpstr>
      <vt:lpstr>ВИДЫ ПРОФЕССИОНАЛЬНОЙ ДЕЯТЕЛЬНОСТИ производственно-технологическая деятельность</vt:lpstr>
      <vt:lpstr>МЫ СОЗДАЕМ МЯСНЫЕ ПРОДУКТЫ</vt:lpstr>
      <vt:lpstr>ВИДЫ ПРОФЕССИОНАЛЬНОЙ ДЕЯТЕЛЬНОСТИ организационно-управленческая деятельность</vt:lpstr>
      <vt:lpstr>ОНИ БУДУТ ВАС УЧИТЬ</vt:lpstr>
      <vt:lpstr>ВЫ БУДЕТЕ ЗДЕСЬ РАБОТАТЬ</vt:lpstr>
      <vt:lpstr>ВИДЫ ПРОФЕССИОНАЛЬНОЙ ДЕЯТЕЛЬНОСТИ проектная деятельность</vt:lpstr>
      <vt:lpstr>ТАК МОЖНО ОТДЫХАТЬ</vt:lpstr>
      <vt:lpstr>УЧИТЕСЬ У НАС! НИКОГДА НЕ БУДЕТЕ ГОЛОДНЫМИ!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260200 – ПРОДУКТЫ ПИТАНИЯ ЖИВОТНОГО ПРОИСХОЖДЕНИЯ</dc:title>
  <dc:creator>Дом</dc:creator>
  <cp:lastModifiedBy>Салаткова НП</cp:lastModifiedBy>
  <cp:revision>31</cp:revision>
  <dcterms:created xsi:type="dcterms:W3CDTF">2014-01-18T17:38:39Z</dcterms:created>
  <dcterms:modified xsi:type="dcterms:W3CDTF">2018-03-15T06:56:03Z</dcterms:modified>
</cp:coreProperties>
</file>