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3" d="100"/>
          <a:sy n="113" d="100"/>
        </p:scale>
        <p:origin x="-151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93B272-ED2E-4627-80CB-2B76997293FF}" type="datetimeFigureOut">
              <a:rPr lang="ru-RU" smtClean="0"/>
              <a:t>30.06.2020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E39746-1AFD-41DF-933E-47F7317BE47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49051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E39746-1AFD-41DF-933E-47F7317BE479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58125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E39746-1AFD-41DF-933E-47F7317BE479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54251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E39746-1AFD-41DF-933E-47F7317BE479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53877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E39746-1AFD-41DF-933E-47F7317BE479}" type="slidenum">
              <a:rPr lang="ru-RU" smtClean="0"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58125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30.06.2020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30.06.2020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30.06.2020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30.06.2020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30.06.2020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30.06.2020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30.06.2020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30.06.2020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30.06.2020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30.06.2020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30.06.2020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30.06.2020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2896" y="300986"/>
            <a:ext cx="820891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4000" b="1" dirty="0" smtClean="0"/>
          </a:p>
          <a:p>
            <a:pPr algn="ctr"/>
            <a:endParaRPr lang="ru-RU" sz="4000" b="1" dirty="0">
              <a:solidFill>
                <a:schemeClr val="bg1"/>
              </a:solidFill>
            </a:endParaRPr>
          </a:p>
          <a:p>
            <a:pPr algn="ctr"/>
            <a:endParaRPr lang="ru-RU" sz="4000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ru-RU" sz="4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ru-RU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Электронно-библиотечная система «</a:t>
            </a:r>
            <a:r>
              <a:rPr lang="en-US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AgriLib</a:t>
            </a:r>
            <a:r>
              <a:rPr lang="ru-RU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»</a:t>
            </a:r>
            <a:endParaRPr lang="ru-RU" sz="4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3"/>
          <a:stretch>
            <a:fillRect/>
          </a:stretch>
        </p:blipFill>
        <p:spPr>
          <a:xfrm>
            <a:off x="395536" y="271642"/>
            <a:ext cx="1872208" cy="1800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95769" y="4941168"/>
            <a:ext cx="6352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Инструкция для пользователя</a:t>
            </a:r>
          </a:p>
        </p:txBody>
      </p:sp>
    </p:spTree>
    <p:extLst>
      <p:ext uri="{BB962C8B-B14F-4D97-AF65-F5344CB8AC3E}">
        <p14:creationId xmlns:p14="http://schemas.microsoft.com/office/powerpoint/2010/main" val="4533573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28795" y="476672"/>
            <a:ext cx="468641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Работа с книгой</a:t>
            </a:r>
          </a:p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Нажмите на интересующее Вас издание</a:t>
            </a:r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323528" y="1628800"/>
            <a:ext cx="5940425" cy="258699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" name="Рисунок 3"/>
          <p:cNvPicPr/>
          <p:nvPr/>
        </p:nvPicPr>
        <p:blipFill>
          <a:blip r:embed="rId3"/>
          <a:stretch>
            <a:fillRect/>
          </a:stretch>
        </p:blipFill>
        <p:spPr>
          <a:xfrm>
            <a:off x="2843808" y="3429000"/>
            <a:ext cx="5940425" cy="323596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cxnSp>
        <p:nvCxnSpPr>
          <p:cNvPr id="6" name="Прямая со стрелкой 5"/>
          <p:cNvCxnSpPr>
            <a:stCxn id="2" idx="2"/>
          </p:cNvCxnSpPr>
          <p:nvPr/>
        </p:nvCxnSpPr>
        <p:spPr>
          <a:xfrm flipH="1">
            <a:off x="2483771" y="1430779"/>
            <a:ext cx="2088230" cy="126013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07504" y="4653136"/>
            <a:ext cx="27363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Откроется </a:t>
            </a:r>
            <a:r>
              <a:rPr lang="ru-RU" b="1" u="sng" dirty="0" smtClean="0">
                <a:solidFill>
                  <a:schemeClr val="accent6">
                    <a:lumMod val="50000"/>
                  </a:schemeClr>
                </a:solidFill>
              </a:rPr>
              <a:t>Карточка книги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с полной информацией о ней. Нажмите кнопку «Читать»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1187624" y="6237312"/>
            <a:ext cx="1646477" cy="30559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1262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6958" y="188640"/>
            <a:ext cx="51900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Чтение и скачивание книги</a:t>
            </a:r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/>
          <a:stretch>
            <a:fillRect/>
          </a:stretch>
        </p:blipFill>
        <p:spPr>
          <a:xfrm>
            <a:off x="2046211" y="2409255"/>
            <a:ext cx="6642621" cy="351465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979712" y="901439"/>
            <a:ext cx="518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Документы открываются в формате PDF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22063" y="2392281"/>
            <a:ext cx="1053594" cy="4070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798884" y="1365792"/>
            <a:ext cx="11169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</a:rPr>
              <a:t>Прокрутка страниц</a:t>
            </a:r>
            <a:endParaRPr lang="ru-RU" sz="1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98885" y="1423890"/>
            <a:ext cx="1009187" cy="4070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22051" y="3501008"/>
            <a:ext cx="1313929" cy="6655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222051" y="3464463"/>
            <a:ext cx="133278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</a:rPr>
              <a:t>Панель быстрого просмотра</a:t>
            </a:r>
            <a:endParaRPr lang="ru-RU" sz="1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2062" y="2392282"/>
            <a:ext cx="11963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</a:rPr>
              <a:t>оглавление</a:t>
            </a:r>
            <a:endParaRPr lang="ru-RU" sz="1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16" name="Прямая со стрелкой 15"/>
          <p:cNvCxnSpPr>
            <a:stCxn id="7" idx="2"/>
          </p:cNvCxnSpPr>
          <p:nvPr/>
        </p:nvCxnSpPr>
        <p:spPr>
          <a:xfrm flipH="1">
            <a:off x="2357349" y="1889012"/>
            <a:ext cx="1" cy="50326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1511876" y="2591730"/>
            <a:ext cx="683860" cy="406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>
            <a:off x="1618437" y="3833795"/>
            <a:ext cx="427774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Прямоугольник 41"/>
          <p:cNvSpPr/>
          <p:nvPr/>
        </p:nvSpPr>
        <p:spPr>
          <a:xfrm>
            <a:off x="7884368" y="1451092"/>
            <a:ext cx="937179" cy="30777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43" name="Прямая со стрелкой 42"/>
          <p:cNvCxnSpPr/>
          <p:nvPr/>
        </p:nvCxnSpPr>
        <p:spPr>
          <a:xfrm flipH="1">
            <a:off x="8403320" y="1879759"/>
            <a:ext cx="1" cy="50326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7884368" y="1451092"/>
            <a:ext cx="9124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</a:rPr>
              <a:t>скачать</a:t>
            </a:r>
            <a:endParaRPr lang="ru-RU" sz="14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737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300986"/>
            <a:ext cx="820891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4000" b="1" dirty="0" smtClean="0"/>
          </a:p>
          <a:p>
            <a:pPr algn="ctr"/>
            <a:endParaRPr lang="ru-RU" sz="4000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ru-RU" sz="4000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ru-RU" sz="4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Успешной работы </a:t>
            </a:r>
          </a:p>
          <a:p>
            <a:pPr algn="ctr"/>
            <a:r>
              <a:rPr lang="ru-RU" sz="4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 ЭБС «</a:t>
            </a:r>
            <a:r>
              <a:rPr lang="en-US" sz="4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AgriLib</a:t>
            </a:r>
            <a:r>
              <a:rPr lang="ru-RU" sz="4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» !</a:t>
            </a:r>
            <a:endParaRPr lang="ru-RU" sz="48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3"/>
          <a:stretch>
            <a:fillRect/>
          </a:stretch>
        </p:blipFill>
        <p:spPr>
          <a:xfrm>
            <a:off x="3635896" y="4295598"/>
            <a:ext cx="1872208" cy="1800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47664" y="4895469"/>
            <a:ext cx="63524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600" b="1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algn="ctr"/>
            <a:endParaRPr lang="ru-RU" sz="36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56407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0576" y="395127"/>
            <a:ext cx="80648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  <a:p>
            <a:pPr algn="ctr"/>
            <a:r>
              <a:rPr lang="ru-RU" sz="3600" b="1" dirty="0">
                <a:solidFill>
                  <a:schemeClr val="accent6">
                    <a:lumMod val="50000"/>
                  </a:schemeClr>
                </a:solidFill>
              </a:rPr>
              <a:t>Регистрация в 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ЭБС «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</a:rPr>
              <a:t>AgriLib»</a:t>
            </a:r>
            <a:endParaRPr lang="ru-RU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755" y="2568576"/>
            <a:ext cx="7060490" cy="3600400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49707" y="1662511"/>
            <a:ext cx="53802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 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Зайдите в ЭБС «AgriLib» с любого компьютера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27784" y="1998132"/>
            <a:ext cx="3888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Нажмите кнопку «Регистрация»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475656" y="5697816"/>
            <a:ext cx="648072" cy="25146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Стрелка вправо 8"/>
          <p:cNvSpPr/>
          <p:nvPr/>
        </p:nvSpPr>
        <p:spPr>
          <a:xfrm>
            <a:off x="755576" y="5650832"/>
            <a:ext cx="621976" cy="34542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8292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44139" y="44624"/>
            <a:ext cx="60562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b="1" dirty="0" smtClean="0"/>
          </a:p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Заполните все поля регистрационной формы</a:t>
            </a:r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791579" y="889750"/>
            <a:ext cx="7560841" cy="496855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7" name="Овал 6"/>
          <p:cNvSpPr/>
          <p:nvPr/>
        </p:nvSpPr>
        <p:spPr>
          <a:xfrm>
            <a:off x="791578" y="3938836"/>
            <a:ext cx="692121" cy="2439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491879" y="3320135"/>
            <a:ext cx="1728193" cy="122413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96136" y="24208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3491880" y="3140968"/>
            <a:ext cx="18722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200" b="1" dirty="0" smtClean="0"/>
          </a:p>
          <a:p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</a:rPr>
              <a:t>Введите </a:t>
            </a:r>
            <a:r>
              <a:rPr lang="ru-RU" sz="1200" b="1" dirty="0">
                <a:solidFill>
                  <a:schemeClr val="accent6">
                    <a:lumMod val="50000"/>
                  </a:schemeClr>
                </a:solidFill>
              </a:rPr>
              <a:t>в поле Регистрационный код для полного доступа к ЭБС полученный Вами регистрационный код – </a:t>
            </a:r>
            <a:r>
              <a:rPr lang="en-US" sz="1200" b="1" dirty="0">
                <a:solidFill>
                  <a:schemeClr val="accent6">
                    <a:lumMod val="50000"/>
                  </a:schemeClr>
                </a:solidFill>
              </a:rPr>
              <a:t>belgsha</a:t>
            </a:r>
            <a:r>
              <a:rPr lang="ru-RU" sz="1200" b="1" dirty="0">
                <a:solidFill>
                  <a:schemeClr val="accent6">
                    <a:lumMod val="50000"/>
                  </a:schemeClr>
                </a:solidFill>
              </a:rPr>
              <a:t>1236</a:t>
            </a:r>
          </a:p>
          <a:p>
            <a:pPr lvl="1"/>
            <a:endParaRPr lang="ru-RU" sz="1200" dirty="0"/>
          </a:p>
        </p:txBody>
      </p:sp>
      <p:sp>
        <p:nvSpPr>
          <p:cNvPr id="13" name="Стрелка вниз 12"/>
          <p:cNvSpPr/>
          <p:nvPr/>
        </p:nvSpPr>
        <p:spPr>
          <a:xfrm rot="5400000">
            <a:off x="2912087" y="3746962"/>
            <a:ext cx="295482" cy="57606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Стрелка вниз 13"/>
          <p:cNvSpPr/>
          <p:nvPr/>
        </p:nvSpPr>
        <p:spPr>
          <a:xfrm rot="5400000">
            <a:off x="2192009" y="5377249"/>
            <a:ext cx="295482" cy="57606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771382" y="5350750"/>
            <a:ext cx="1296150" cy="45860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2627783" y="5360483"/>
            <a:ext cx="15121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accent6">
                    <a:lumMod val="50000"/>
                  </a:schemeClr>
                </a:solidFill>
              </a:rPr>
              <a:t>Нажмите кнопку Регистрация </a:t>
            </a:r>
          </a:p>
        </p:txBody>
      </p:sp>
    </p:spTree>
    <p:extLst>
      <p:ext uri="{BB962C8B-B14F-4D97-AF65-F5344CB8AC3E}">
        <p14:creationId xmlns:p14="http://schemas.microsoft.com/office/powerpoint/2010/main" val="1281300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tretch>
            <a:fillRect/>
          </a:stretch>
        </p:blipFill>
        <p:spPr>
          <a:xfrm>
            <a:off x="467543" y="1196752"/>
            <a:ext cx="5940425" cy="28098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7543" y="296362"/>
            <a:ext cx="8265973" cy="98488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На адрес Вашей электронной почты будет отправлено письмо, содержащее ссылку для подтверждения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регистрации</a:t>
            </a:r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3"/>
          <a:stretch>
            <a:fillRect/>
          </a:stretch>
        </p:blipFill>
        <p:spPr>
          <a:xfrm>
            <a:off x="2777976" y="4166334"/>
            <a:ext cx="5940425" cy="25577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12160" y="5804892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Нажмите на ссылку </a:t>
            </a:r>
          </a:p>
        </p:txBody>
      </p:sp>
    </p:spTree>
    <p:extLst>
      <p:ext uri="{BB962C8B-B14F-4D97-AF65-F5344CB8AC3E}">
        <p14:creationId xmlns:p14="http://schemas.microsoft.com/office/powerpoint/2010/main" val="2331528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188639"/>
            <a:ext cx="835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Вход в 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ЭБС «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</a:rPr>
              <a:t>AgriLib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</a:rPr>
              <a:t>»</a:t>
            </a:r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723171" y="1062027"/>
            <a:ext cx="4629252" cy="381816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9513" y="692696"/>
            <a:ext cx="7272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Введите своё имя пользователя и пароль, указанные при регистрации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0780" y="4880193"/>
            <a:ext cx="48850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Нажмите кнопку «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Вход»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3"/>
          <a:stretch>
            <a:fillRect/>
          </a:stretch>
        </p:blipFill>
        <p:spPr>
          <a:xfrm>
            <a:off x="3037797" y="3170455"/>
            <a:ext cx="5667375" cy="341947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131841" y="5310500"/>
            <a:ext cx="1080120" cy="2880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30780" y="5616871"/>
            <a:ext cx="2829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Появится Ваш аккаунт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2627784" y="5837278"/>
            <a:ext cx="504057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5467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188640"/>
            <a:ext cx="691276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Поиск документов в ЭБС 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«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</a:rPr>
              <a:t>AgriLib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</a:rPr>
              <a:t>»</a:t>
            </a:r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ru-RU" sz="3200" dirty="0" smtClean="0"/>
              <a:t> 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через единую поисковую строку</a:t>
            </a:r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647564" y="1268760"/>
            <a:ext cx="78488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Нажмите кнопку </a:t>
            </a:r>
            <a:r>
              <a:rPr lang="ru-RU" sz="2000" b="1" u="sng" dirty="0">
                <a:solidFill>
                  <a:schemeClr val="accent6">
                    <a:lumMod val="50000"/>
                  </a:schemeClr>
                </a:solidFill>
              </a:rPr>
              <a:t>«Форма поиска по </a:t>
            </a:r>
            <a:r>
              <a:rPr lang="ru-RU" sz="2000" b="1" u="sng" dirty="0" smtClean="0">
                <a:solidFill>
                  <a:schemeClr val="accent6">
                    <a:lumMod val="50000"/>
                  </a:schemeClr>
                </a:solidFill>
              </a:rPr>
              <a:t>ЭБС</a:t>
            </a:r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3" name="Рисунок 12"/>
          <p:cNvPicPr/>
          <p:nvPr/>
        </p:nvPicPr>
        <p:blipFill>
          <a:blip r:embed="rId3"/>
          <a:stretch>
            <a:fillRect/>
          </a:stretch>
        </p:blipFill>
        <p:spPr>
          <a:xfrm>
            <a:off x="1043608" y="1982413"/>
            <a:ext cx="7056784" cy="446449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5" name="Прямоугольник 14"/>
          <p:cNvSpPr/>
          <p:nvPr/>
        </p:nvSpPr>
        <p:spPr>
          <a:xfrm>
            <a:off x="1075820" y="3284984"/>
            <a:ext cx="543851" cy="108012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051719" y="3989220"/>
            <a:ext cx="864097" cy="1654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Стрелка вправо 16"/>
          <p:cNvSpPr/>
          <p:nvPr/>
        </p:nvSpPr>
        <p:spPr>
          <a:xfrm rot="10800000">
            <a:off x="3046511" y="3936906"/>
            <a:ext cx="504057" cy="27775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32451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8367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79512" y="332656"/>
            <a:ext cx="88569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Введите ключевое слово, либо автора, либо заглавие книги в строку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поиска. Нажмите «Найти»</a:t>
            </a:r>
            <a:endParaRPr lang="ru-RU" sz="2400" dirty="0"/>
          </a:p>
        </p:txBody>
      </p:sp>
      <p:pic>
        <p:nvPicPr>
          <p:cNvPr id="5" name="Рисунок 4"/>
          <p:cNvPicPr/>
          <p:nvPr/>
        </p:nvPicPr>
        <p:blipFill>
          <a:blip r:embed="rId2"/>
          <a:stretch>
            <a:fillRect/>
          </a:stretch>
        </p:blipFill>
        <p:spPr>
          <a:xfrm>
            <a:off x="529444" y="1214097"/>
            <a:ext cx="7992888" cy="511256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Овал 5"/>
          <p:cNvSpPr/>
          <p:nvPr/>
        </p:nvSpPr>
        <p:spPr>
          <a:xfrm>
            <a:off x="638481" y="2088125"/>
            <a:ext cx="641931" cy="18874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Стрелка вправо 6"/>
          <p:cNvSpPr/>
          <p:nvPr/>
        </p:nvSpPr>
        <p:spPr>
          <a:xfrm rot="10800000">
            <a:off x="3230806" y="2038482"/>
            <a:ext cx="504056" cy="2880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21189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84680" y="55948"/>
            <a:ext cx="6174640" cy="150810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Расширенный поиск </a:t>
            </a:r>
          </a:p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позволяет отфильтровать результаты поиска, выбрав одну из предложенных категорий: виды изданий, направление подготовки и т.д.</a:t>
            </a:r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1187624" y="1700808"/>
            <a:ext cx="6768752" cy="464260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2555776" y="3329024"/>
            <a:ext cx="936104" cy="18805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851920" y="3517083"/>
            <a:ext cx="3352185" cy="11514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Стрелка вправо 5"/>
          <p:cNvSpPr/>
          <p:nvPr/>
        </p:nvSpPr>
        <p:spPr>
          <a:xfrm>
            <a:off x="2028594" y="3280174"/>
            <a:ext cx="504057" cy="27710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Стрелка вправо 6"/>
          <p:cNvSpPr/>
          <p:nvPr/>
        </p:nvSpPr>
        <p:spPr>
          <a:xfrm rot="5400000">
            <a:off x="5115101" y="3012996"/>
            <a:ext cx="504057" cy="27710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259632" y="2601481"/>
            <a:ext cx="648072" cy="108012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2763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08150" y="44624"/>
            <a:ext cx="6927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Поиск по тематическому каталогу</a:t>
            </a:r>
          </a:p>
        </p:txBody>
      </p:sp>
      <p:pic>
        <p:nvPicPr>
          <p:cNvPr id="3" name="Рисунок 2"/>
          <p:cNvPicPr/>
          <p:nvPr/>
        </p:nvPicPr>
        <p:blipFill>
          <a:blip r:embed="rId3"/>
          <a:stretch>
            <a:fillRect/>
          </a:stretch>
        </p:blipFill>
        <p:spPr>
          <a:xfrm>
            <a:off x="323528" y="718771"/>
            <a:ext cx="4752527" cy="325259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5256443" y="1514071"/>
            <a:ext cx="1547804" cy="8309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302626" y="1514071"/>
            <a:ext cx="15016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</a:rPr>
              <a:t>Нажмите на вкладку «Тематический каталог»</a:t>
            </a:r>
            <a:endParaRPr lang="ru-RU" sz="1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8797" y="1052736"/>
            <a:ext cx="1674114" cy="5609751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Стрелка вниз 6"/>
          <p:cNvSpPr/>
          <p:nvPr/>
        </p:nvSpPr>
        <p:spPr>
          <a:xfrm rot="2735562">
            <a:off x="5070403" y="2117199"/>
            <a:ext cx="242316" cy="48920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364330" y="5336286"/>
            <a:ext cx="1458345" cy="96883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317693" y="5289459"/>
            <a:ext cx="15841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</a:rPr>
              <a:t>Из предложенного списка  выберите нужный раздел, далее – нужную книгу</a:t>
            </a:r>
            <a:endParaRPr lang="ru-RU" sz="1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Стрелка вниз 11"/>
          <p:cNvSpPr/>
          <p:nvPr/>
        </p:nvSpPr>
        <p:spPr>
          <a:xfrm rot="18056605">
            <a:off x="6837637" y="5692664"/>
            <a:ext cx="242316" cy="57606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4057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582</TotalTime>
  <Words>226</Words>
  <Application>Microsoft Office PowerPoint</Application>
  <PresentationFormat>Экран (4:3)</PresentationFormat>
  <Paragraphs>50</Paragraphs>
  <Slides>12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Петроченко Л.С.</dc:creator>
  <cp:lastModifiedBy>Петроченко Л.С.</cp:lastModifiedBy>
  <cp:revision>54</cp:revision>
  <dcterms:created xsi:type="dcterms:W3CDTF">2020-06-22T11:21:53Z</dcterms:created>
  <dcterms:modified xsi:type="dcterms:W3CDTF">2020-06-30T07:50:20Z</dcterms:modified>
</cp:coreProperties>
</file>