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8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30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01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638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37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5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1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28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3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16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625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1124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7564" y="692696"/>
            <a:ext cx="79568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/>
          </a:p>
          <a:p>
            <a:pPr algn="ctr"/>
            <a:endParaRPr lang="ru-RU" sz="4000" b="1" dirty="0"/>
          </a:p>
          <a:p>
            <a:pPr algn="ctr"/>
            <a:r>
              <a:rPr lang="ru-RU" sz="4000" b="1" dirty="0" smtClean="0"/>
              <a:t>Электронно-библиотечная </a:t>
            </a:r>
            <a:r>
              <a:rPr lang="ru-RU" sz="4000" b="1" dirty="0"/>
              <a:t>система </a:t>
            </a:r>
            <a:r>
              <a:rPr lang="ru-RU" sz="4000" b="1" dirty="0" smtClean="0"/>
              <a:t>«</a:t>
            </a:r>
            <a:r>
              <a:rPr lang="en-US" sz="4000" b="1" dirty="0" smtClean="0"/>
              <a:t>Z</a:t>
            </a:r>
            <a:r>
              <a:rPr lang="ru-RU" sz="4000" b="1" dirty="0" smtClean="0"/>
              <a:t>NANIUM»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63966" y="4509120"/>
            <a:ext cx="7252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     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b="1" dirty="0" smtClean="0"/>
              <a:t>Инструкция для пользователя</a:t>
            </a:r>
            <a:endParaRPr lang="ru-RU" sz="3600" b="1" dirty="0"/>
          </a:p>
        </p:txBody>
      </p:sp>
      <p:pic>
        <p:nvPicPr>
          <p:cNvPr id="7" name="Picture 4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332656"/>
            <a:ext cx="3190820" cy="68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5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Поиск документов в ЭБС </a:t>
            </a:r>
            <a:r>
              <a:rPr lang="ru-RU" sz="3200" b="1" dirty="0" err="1"/>
              <a:t>Znanium</a:t>
            </a:r>
            <a:endParaRPr lang="ru-RU" sz="3200" b="1" dirty="0"/>
          </a:p>
          <a:p>
            <a:pPr algn="ctr"/>
            <a:r>
              <a:rPr lang="ru-RU" sz="2800" b="1" u="sng" dirty="0"/>
              <a:t>Поиск </a:t>
            </a:r>
            <a:r>
              <a:rPr lang="ru-RU" sz="2800" b="1" u="sng" dirty="0" smtClean="0"/>
              <a:t>книг по тематике</a:t>
            </a:r>
            <a:endParaRPr lang="ru-RU" sz="2800" b="1" u="sng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01788" y="2409953"/>
            <a:ext cx="5940425" cy="43084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Перейдите во вкладку «Каталог (Весь каталог) </a:t>
            </a:r>
          </a:p>
          <a:p>
            <a:pPr algn="ctr"/>
            <a:r>
              <a:rPr lang="ru-RU" b="1" dirty="0"/>
              <a:t>/Авторы»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4116" y="1500753"/>
            <a:ext cx="6387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Перейдите во вкладку «Весь каталог / Книги/ Тематика</a:t>
            </a:r>
            <a:endParaRPr lang="ru-RU" sz="2000" b="1" dirty="0"/>
          </a:p>
        </p:txBody>
      </p:sp>
      <p:sp>
        <p:nvSpPr>
          <p:cNvPr id="7" name="Овал 6"/>
          <p:cNvSpPr/>
          <p:nvPr/>
        </p:nvSpPr>
        <p:spPr>
          <a:xfrm>
            <a:off x="4283968" y="2348880"/>
            <a:ext cx="720080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484411" y="3259667"/>
            <a:ext cx="801589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670678" y="3530625"/>
            <a:ext cx="801589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59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151620" y="1142747"/>
            <a:ext cx="6912768" cy="53798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3528" y="18864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Использование Тематического рубрикатора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ЭБС </a:t>
            </a:r>
            <a:r>
              <a:rPr lang="ru-RU" sz="2400" b="1" dirty="0" err="1"/>
              <a:t>Znanium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62346" y="1340768"/>
            <a:ext cx="2524826" cy="7920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2852936"/>
            <a:ext cx="2639108" cy="13681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5733256"/>
            <a:ext cx="2160240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53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3115" y="476672"/>
            <a:ext cx="5197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Работа с текстом документа</a:t>
            </a:r>
            <a:endParaRPr lang="ru-RU" sz="32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923928" y="1268760"/>
            <a:ext cx="4752528" cy="5400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755574" y="2636912"/>
            <a:ext cx="3080395" cy="36283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150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88640"/>
            <a:ext cx="78488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/>
              <a:t>Ридер</a:t>
            </a:r>
            <a:r>
              <a:rPr lang="ru-RU" sz="3200" b="1" dirty="0"/>
              <a:t> ЭБС </a:t>
            </a:r>
            <a:r>
              <a:rPr lang="ru-RU" sz="3200" b="1" dirty="0" err="1" smtClean="0"/>
              <a:t>Znanium</a:t>
            </a:r>
            <a:endParaRPr lang="ru-RU" sz="3200" b="1" dirty="0" smtClean="0"/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предлагает пользователю ряд сервисных кнопок для работы с документом прямо во время его чтения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21747" y="1628800"/>
            <a:ext cx="6100506" cy="506565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Стрелка вправо 5"/>
          <p:cNvSpPr/>
          <p:nvPr/>
        </p:nvSpPr>
        <p:spPr>
          <a:xfrm rot="19743281">
            <a:off x="6280141" y="6336274"/>
            <a:ext cx="432048" cy="170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2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2627784" y="3794968"/>
            <a:ext cx="6109841" cy="2813218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415752" y="1124744"/>
            <a:ext cx="5410200" cy="2486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17216" y="404664"/>
            <a:ext cx="4509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Зона  сервисных кнопок</a:t>
            </a:r>
            <a:endParaRPr lang="ru-RU" sz="3200" b="1" dirty="0"/>
          </a:p>
        </p:txBody>
      </p:sp>
      <p:sp>
        <p:nvSpPr>
          <p:cNvPr id="5" name="Овал 4"/>
          <p:cNvSpPr/>
          <p:nvPr/>
        </p:nvSpPr>
        <p:spPr>
          <a:xfrm>
            <a:off x="5148064" y="1772816"/>
            <a:ext cx="842392" cy="19442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67944" y="4005064"/>
            <a:ext cx="16147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220344" y="4645000"/>
            <a:ext cx="99972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825952" y="5117669"/>
            <a:ext cx="9062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267064" y="5785461"/>
            <a:ext cx="6082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122712" y="6463539"/>
            <a:ext cx="72920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1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6838" y="327429"/>
            <a:ext cx="63103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smtClean="0"/>
              <a:t>Копирование текста документа</a:t>
            </a:r>
            <a:endParaRPr lang="ru-RU" sz="28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84155" y="1022400"/>
            <a:ext cx="5575691" cy="25830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5077459" y="3669210"/>
            <a:ext cx="2304256" cy="302475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1619672" y="5397824"/>
            <a:ext cx="3240360" cy="129614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91680" y="3861048"/>
            <a:ext cx="30963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Возможно </a:t>
            </a:r>
            <a:r>
              <a:rPr lang="ru-RU" sz="2000" b="1" dirty="0"/>
              <a:t>копирование  любого количества </a:t>
            </a:r>
            <a:r>
              <a:rPr lang="ru-RU" sz="2000" b="1" dirty="0" smtClean="0"/>
              <a:t>страниц подписного издания</a:t>
            </a:r>
            <a:r>
              <a:rPr lang="ru-RU" sz="2000" b="1" dirty="0"/>
              <a:t>!  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1593848"/>
            <a:ext cx="1800200" cy="1547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1196752"/>
            <a:ext cx="1728192" cy="9361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37917" y="3870257"/>
            <a:ext cx="3003869" cy="1311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99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383" y="188640"/>
            <a:ext cx="56739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Работа в разделе Мой каталог</a:t>
            </a:r>
          </a:p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47664" y="908720"/>
            <a:ext cx="6048673" cy="151216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-290041" y="2365483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         </a:t>
            </a:r>
            <a:r>
              <a:rPr lang="ru-RU" b="1" u="sng" dirty="0" smtClean="0"/>
              <a:t>Сервисы раздела  Мой каталог</a:t>
            </a:r>
            <a:endParaRPr lang="ru-RU" b="1" u="sng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505048" y="3056896"/>
            <a:ext cx="3381375" cy="36195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86424" y="3933056"/>
            <a:ext cx="5112610" cy="5232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/>
              <a:t>представлены все книги, журналы и статьи, доступные Вам для </a:t>
            </a:r>
            <a:r>
              <a:rPr lang="ru-RU" sz="1400" b="1" dirty="0" smtClean="0"/>
              <a:t>работы 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86424" y="4509120"/>
            <a:ext cx="5124453" cy="5232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создание тематических полок разного уровня для размещения на них отобранных изданий из ЭБС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86423" y="5032340"/>
            <a:ext cx="514314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текущий список всех изданий, к которым Вы обращались за время работы в ЭБС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86423" y="5579987"/>
            <a:ext cx="5078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закладки, которые создавали при чтении документов в ЭБС</a:t>
            </a:r>
            <a:endParaRPr lang="ru-RU" b="1" dirty="0"/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886424" y="5872374"/>
            <a:ext cx="5143145" cy="80021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1400" b="1" dirty="0"/>
              <a:t>использование ресурсов свободного доступа для углубления своих учебных и научных работ</a:t>
            </a:r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6629" y="4104454"/>
            <a:ext cx="506424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3923928" y="4609584"/>
            <a:ext cx="5040560" cy="514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923928" y="5071427"/>
            <a:ext cx="5064248" cy="527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946629" y="5512107"/>
            <a:ext cx="5052404" cy="350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946629" y="5834416"/>
            <a:ext cx="5064248" cy="800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2843808" y="4194666"/>
            <a:ext cx="504056" cy="2194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2872656" y="4647184"/>
            <a:ext cx="504056" cy="21946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2872656" y="5074488"/>
            <a:ext cx="504056" cy="21946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2872656" y="5548520"/>
            <a:ext cx="504056" cy="219462"/>
          </a:xfrm>
          <a:prstGeom prst="rightArrow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2876671" y="6124794"/>
            <a:ext cx="504056" cy="21946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93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1620" y="260648"/>
            <a:ext cx="68407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Работа в Личном кабинете </a:t>
            </a:r>
            <a:r>
              <a:rPr lang="ru-RU" sz="2800" b="1" dirty="0" smtClean="0"/>
              <a:t>студента (преподавателя</a:t>
            </a:r>
            <a:r>
              <a:rPr lang="ru-RU" sz="3200" b="1" dirty="0" smtClean="0"/>
              <a:t>)</a:t>
            </a:r>
            <a:endParaRPr lang="ru-RU" sz="3200" b="1" dirty="0"/>
          </a:p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11660" y="1268760"/>
            <a:ext cx="6120681" cy="15981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99592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-108520" y="292494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/>
              <a:t>Сервисы Личного кабинета </a:t>
            </a:r>
            <a:r>
              <a:rPr lang="ru-RU" b="1" u="sng" dirty="0" smtClean="0"/>
              <a:t>студента </a:t>
            </a:r>
          </a:p>
          <a:p>
            <a:pPr algn="ctr"/>
            <a:r>
              <a:rPr lang="ru-RU" b="1" u="sng" dirty="0" smtClean="0"/>
              <a:t>(преподавателя)</a:t>
            </a:r>
            <a:endParaRPr lang="ru-RU" b="1" u="sng" dirty="0"/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251520" y="3568406"/>
            <a:ext cx="3024336" cy="292494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275856" y="4005064"/>
            <a:ext cx="5688631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редактирование своего профиля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5" y="4456276"/>
            <a:ext cx="5688631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самостоятельное приобретение литературы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75856" y="4941168"/>
            <a:ext cx="5688630" cy="33855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доступ к подпискам своего учебного заведения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75857" y="5400210"/>
            <a:ext cx="568863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управление </a:t>
            </a:r>
            <a:r>
              <a:rPr lang="ru-RU" sz="1600" b="1" dirty="0"/>
              <a:t>видимостью цен в </a:t>
            </a:r>
            <a:r>
              <a:rPr lang="ru-RU" sz="1600" b="1" dirty="0" smtClean="0"/>
              <a:t>Каталогах на доступные</a:t>
            </a:r>
          </a:p>
          <a:p>
            <a:r>
              <a:rPr lang="ru-RU" sz="1600" b="1" dirty="0" smtClean="0"/>
              <a:t>издания</a:t>
            </a:r>
            <a:endParaRPr lang="ru-RU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75858" y="5949280"/>
            <a:ext cx="5688628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работа с рекомендованными </a:t>
            </a:r>
            <a:r>
              <a:rPr lang="ru-RU" sz="1600" b="1" dirty="0"/>
              <a:t>списками </a:t>
            </a:r>
            <a:r>
              <a:rPr lang="ru-RU" sz="1600" b="1" dirty="0" smtClean="0"/>
              <a:t>литературы;</a:t>
            </a:r>
          </a:p>
          <a:p>
            <a:r>
              <a:rPr lang="ru-RU" sz="1600" b="1" dirty="0" smtClean="0"/>
              <a:t>использование списка «Аффилированные авторы» (для преподавателей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2591780" y="4102360"/>
            <a:ext cx="504056" cy="2161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591780" y="4575368"/>
            <a:ext cx="504056" cy="21946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620380" y="5035587"/>
            <a:ext cx="504056" cy="21946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591780" y="5585863"/>
            <a:ext cx="504056" cy="21946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635424" y="6145316"/>
            <a:ext cx="504056" cy="21946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716970" y="1340575"/>
            <a:ext cx="5710060" cy="4163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73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654061"/>
            <a:ext cx="691276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400" b="1" dirty="0" smtClean="0"/>
              <a:t>Успешной работы в ЭБС  </a:t>
            </a:r>
            <a:r>
              <a:rPr lang="ru-RU" sz="4400" b="1" dirty="0" err="1" smtClean="0"/>
              <a:t>Znanium</a:t>
            </a:r>
            <a:r>
              <a:rPr lang="ru-RU" sz="4400" b="1" dirty="0" smtClean="0"/>
              <a:t> !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pic>
        <p:nvPicPr>
          <p:cNvPr id="3" name="Picture 4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6590" y="4077072"/>
            <a:ext cx="3190820" cy="68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541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znanium.com/download/manuals/Dlia_chitatelia/website/1-1/1-1_Registratciia_na_portale_ZNANIUM_ver_1_page_1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9" t="6244" r="4286"/>
          <a:stretch/>
        </p:blipFill>
        <p:spPr bwMode="auto">
          <a:xfrm>
            <a:off x="503554" y="751381"/>
            <a:ext cx="4932548" cy="5265296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324451" y="188640"/>
            <a:ext cx="6495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Регистрация на портале </a:t>
            </a:r>
            <a:r>
              <a:rPr lang="en-US" sz="3200" b="1" dirty="0" smtClean="0"/>
              <a:t>Z</a:t>
            </a:r>
            <a:r>
              <a:rPr lang="ru-RU" sz="3200" b="1" dirty="0" smtClean="0"/>
              <a:t>NANIUM </a:t>
            </a:r>
            <a:endParaRPr lang="ru-RU" sz="3200" b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 rot="16200000" flipV="1">
            <a:off x="4666363" y="1645029"/>
            <a:ext cx="5139869" cy="360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При регистрации непосредственно  с </a:t>
            </a:r>
            <a:r>
              <a:rPr lang="en-US" sz="1600" b="1" dirty="0" smtClean="0"/>
              <a:t>IP-</a:t>
            </a:r>
            <a:r>
              <a:rPr lang="ru-RU" sz="1600" b="1" dirty="0" smtClean="0"/>
              <a:t>адресов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своего </a:t>
            </a:r>
            <a:r>
              <a:rPr lang="ru-RU" altLang="ru-RU" sz="1600" b="1" dirty="0" smtClean="0">
                <a:cs typeface="Arial" charset="0"/>
              </a:rPr>
              <a:t>учебного заведения студенты и преподаватели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автоматически получают ключи доступа к подписке.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cs typeface="Arial" charset="0"/>
              </a:rPr>
              <a:t>При удаленной </a:t>
            </a:r>
            <a:r>
              <a:rPr lang="ru-RU" sz="1600" b="1" dirty="0" smtClean="0"/>
              <a:t>регистрации  -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/>
              <a:t>в  библиотеку учебного заведения автоматически формируется заявка на получение ключа доступа к подписке от зарегистрированного читателя 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823223"/>
            <a:ext cx="1764196" cy="8775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823222"/>
            <a:ext cx="2736304" cy="8775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3501008"/>
            <a:ext cx="244827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87507" y="4365104"/>
            <a:ext cx="1872208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2424846" y="4950734"/>
            <a:ext cx="216024" cy="288032"/>
          </a:xfrm>
          <a:prstGeom prst="downArrow">
            <a:avLst>
              <a:gd name="adj1" fmla="val 50000"/>
              <a:gd name="adj2" fmla="val 539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899592" y="5373216"/>
            <a:ext cx="236012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09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16632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Вход в ЭБС </a:t>
            </a:r>
            <a:r>
              <a:rPr lang="en-US" sz="3200" b="1" dirty="0"/>
              <a:t>Z</a:t>
            </a:r>
            <a:r>
              <a:rPr lang="ru-RU" sz="3200" b="1" dirty="0"/>
              <a:t>NANIUM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9717" y="716935"/>
            <a:ext cx="5940425" cy="2258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347864" y="4592414"/>
            <a:ext cx="4781550" cy="1981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147893"/>
            <a:ext cx="1743075" cy="123825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5"/>
          <a:stretch>
            <a:fillRect/>
          </a:stretch>
        </p:blipFill>
        <p:spPr>
          <a:xfrm>
            <a:off x="6187367" y="3016868"/>
            <a:ext cx="1762125" cy="11620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Стрелка вправо 10"/>
          <p:cNvSpPr/>
          <p:nvPr/>
        </p:nvSpPr>
        <p:spPr>
          <a:xfrm rot="3548004">
            <a:off x="5478879" y="4454388"/>
            <a:ext cx="519521" cy="322507"/>
          </a:xfrm>
          <a:prstGeom prst="rightArrow">
            <a:avLst>
              <a:gd name="adj1" fmla="val 46336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6523740">
            <a:off x="6708602" y="4285609"/>
            <a:ext cx="519521" cy="322507"/>
          </a:xfrm>
          <a:prstGeom prst="rightArrow">
            <a:avLst>
              <a:gd name="adj1" fmla="val 46336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9718" y="701407"/>
            <a:ext cx="5940424" cy="3712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96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3" y="188640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Поиск документов в </a:t>
            </a:r>
            <a:r>
              <a:rPr lang="ru-RU" sz="3600" b="1" dirty="0" smtClean="0"/>
              <a:t>ЭБС  </a:t>
            </a:r>
            <a:r>
              <a:rPr lang="ru-RU" sz="3600" b="1" dirty="0" err="1" smtClean="0"/>
              <a:t>Znanium</a:t>
            </a:r>
            <a:endParaRPr lang="ru-RU" sz="3600" b="1" dirty="0" smtClean="0"/>
          </a:p>
          <a:p>
            <a:pPr algn="ctr"/>
            <a:endParaRPr lang="ru-RU" sz="2800" b="1" dirty="0" smtClean="0"/>
          </a:p>
          <a:p>
            <a:pPr algn="ctr"/>
            <a:r>
              <a:rPr lang="ru-RU" sz="3200" b="1" u="sng" dirty="0" smtClean="0"/>
              <a:t>Единая поисковая строка</a:t>
            </a:r>
            <a:endParaRPr lang="ru-RU" sz="3200" b="1" u="sn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4864"/>
            <a:ext cx="8382000" cy="233362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11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763688" y="980728"/>
            <a:ext cx="6156684" cy="56166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61016" y="188640"/>
            <a:ext cx="742196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2800" b="1" dirty="0" smtClean="0"/>
              <a:t>Результат поиска по Единой поисковой строке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3480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5192" y="332657"/>
            <a:ext cx="835292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Поиск документов в ЭБС  </a:t>
            </a:r>
            <a:r>
              <a:rPr lang="ru-RU" sz="3200" b="1" dirty="0" err="1"/>
              <a:t>Znanium</a:t>
            </a:r>
            <a:endParaRPr lang="ru-RU" sz="3200" b="1" dirty="0"/>
          </a:p>
          <a:p>
            <a:pPr algn="ctr"/>
            <a:endParaRPr lang="ru-RU" sz="1400" b="1" dirty="0"/>
          </a:p>
          <a:p>
            <a:pPr algn="ctr"/>
            <a:r>
              <a:rPr lang="ru-RU" sz="2800" b="1" u="sng" dirty="0" smtClean="0"/>
              <a:t>Расширенный поиск</a:t>
            </a:r>
          </a:p>
          <a:p>
            <a:pPr algn="ctr"/>
            <a:endParaRPr lang="ru-RU" sz="2800" b="1" u="sng" dirty="0" smtClean="0"/>
          </a:p>
          <a:p>
            <a:pPr algn="ctr"/>
            <a:endParaRPr lang="ru-RU" sz="2800" b="1" u="sng" dirty="0"/>
          </a:p>
          <a:p>
            <a:pPr algn="ctr"/>
            <a:endParaRPr lang="ru-RU" sz="2800" b="1" u="sng" dirty="0" smtClean="0"/>
          </a:p>
          <a:p>
            <a:pPr algn="ctr"/>
            <a:endParaRPr lang="ru-RU" sz="2800" b="1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1702" y="1922929"/>
            <a:ext cx="8460597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Любой запрос </a:t>
            </a:r>
            <a:r>
              <a:rPr lang="ru-RU" sz="2000" b="1" dirty="0" smtClean="0"/>
              <a:t>в Единой поисковой строке </a:t>
            </a:r>
            <a:r>
              <a:rPr lang="ru-RU" sz="2000" b="1" dirty="0"/>
              <a:t>приводит к возможности продолжения поиска с использованием </a:t>
            </a:r>
            <a:r>
              <a:rPr lang="ru-RU" sz="2000" b="1" dirty="0" smtClean="0"/>
              <a:t>средств Расширенного </a:t>
            </a:r>
            <a:r>
              <a:rPr lang="ru-RU" sz="2000" b="1" dirty="0"/>
              <a:t>поиска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38722" y="3501008"/>
            <a:ext cx="6066556" cy="15841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56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192" y="620688"/>
            <a:ext cx="3882830" cy="6192688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1843" y="260648"/>
            <a:ext cx="381642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Расширенный поиск  </a:t>
            </a:r>
            <a:r>
              <a:rPr lang="ru-RU" sz="1600" b="1" dirty="0" smtClean="0"/>
              <a:t>предполагает использование </a:t>
            </a:r>
          </a:p>
          <a:p>
            <a:pPr algn="ctr"/>
            <a:r>
              <a:rPr lang="ru-RU" sz="1600" b="1" dirty="0" smtClean="0"/>
              <a:t> следующих </a:t>
            </a:r>
            <a:r>
              <a:rPr lang="ru-RU" sz="1600" b="1" u="sng" dirty="0" smtClean="0"/>
              <a:t>фильтров</a:t>
            </a:r>
            <a:r>
              <a:rPr lang="ru-RU" sz="1600" b="1" dirty="0" smtClean="0"/>
              <a:t>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Строгий поиск по заглавию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ФИО автора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Издательство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Год выпуска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Тематика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Отраслевые классификаторы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Уровень образования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Виды издания и др.</a:t>
            </a:r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3707904" y="1215277"/>
            <a:ext cx="489204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491194" y="1513907"/>
            <a:ext cx="489204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491194" y="1779363"/>
            <a:ext cx="489204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491194" y="2079362"/>
            <a:ext cx="489204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965583" y="2367402"/>
            <a:ext cx="489204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563888" y="2852936"/>
            <a:ext cx="489204" cy="216024"/>
          </a:xfrm>
          <a:prstGeom prst="rightArrow">
            <a:avLst>
              <a:gd name="adj1" fmla="val 42162"/>
              <a:gd name="adj2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694959" y="4221088"/>
            <a:ext cx="489204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112974" y="4547757"/>
            <a:ext cx="489204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588224" y="883258"/>
            <a:ext cx="1080120" cy="15921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7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221016"/>
            <a:ext cx="70190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Поиск документов в ЭБС </a:t>
            </a:r>
            <a:r>
              <a:rPr lang="ru-RU" sz="3200" b="1" dirty="0" err="1" smtClean="0"/>
              <a:t>Znanium</a:t>
            </a:r>
            <a:endParaRPr lang="ru-RU" sz="3200" b="1" dirty="0" smtClean="0"/>
          </a:p>
          <a:p>
            <a:pPr algn="ctr"/>
            <a:r>
              <a:rPr lang="ru-RU" sz="2800" b="1" u="sng" dirty="0" smtClean="0"/>
              <a:t>Поиск по автору</a:t>
            </a:r>
            <a:endParaRPr lang="ru-RU" sz="2800" b="1" u="sng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07504" y="2451779"/>
            <a:ext cx="25765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Перейдите во вкладку «Каталог (Весь каталог) </a:t>
            </a:r>
          </a:p>
          <a:p>
            <a:pPr algn="ctr"/>
            <a:r>
              <a:rPr lang="ru-RU" b="1" dirty="0" smtClean="0"/>
              <a:t>/Авторы»</a:t>
            </a:r>
            <a:endParaRPr lang="ru-RU" b="1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2684100" y="2012439"/>
            <a:ext cx="5940425" cy="32651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424489" y="2348880"/>
            <a:ext cx="2070234" cy="7051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37516" y="3789040"/>
            <a:ext cx="2087009" cy="7920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4437112"/>
            <a:ext cx="2142704" cy="8640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014254" y="3054079"/>
            <a:ext cx="391037" cy="26056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8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367644" y="921946"/>
            <a:ext cx="6408712" cy="53285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10185" y="180509"/>
            <a:ext cx="272363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u="sng" dirty="0"/>
              <a:t>Поиск по автору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921946"/>
            <a:ext cx="1800200" cy="142693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2708920"/>
            <a:ext cx="2232248" cy="5400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3717032"/>
            <a:ext cx="2312640" cy="720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73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1831</TotalTime>
  <Words>325</Words>
  <Application>Microsoft Office PowerPoint</Application>
  <PresentationFormat>Экран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Петроченко Л.С.</dc:creator>
  <cp:lastModifiedBy>Петроченко Л.С.</cp:lastModifiedBy>
  <cp:revision>91</cp:revision>
  <dcterms:created xsi:type="dcterms:W3CDTF">2020-06-03T08:12:25Z</dcterms:created>
  <dcterms:modified xsi:type="dcterms:W3CDTF">2020-06-18T08:48:23Z</dcterms:modified>
</cp:coreProperties>
</file>