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io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594" y="116632"/>
            <a:ext cx="730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4400" b="1" dirty="0" smtClean="0"/>
              <a:t>Электронный справочник</a:t>
            </a:r>
            <a:endParaRPr lang="ru-RU" sz="4400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55776" y="2060848"/>
            <a:ext cx="3888432" cy="1800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915210" y="5013176"/>
            <a:ext cx="5313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dirty="0" smtClean="0"/>
          </a:p>
          <a:p>
            <a:pPr algn="ctr"/>
            <a:r>
              <a:rPr lang="ru-RU" sz="2800" b="1" i="1" dirty="0" smtClean="0"/>
              <a:t>Инструкция для пользователя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4392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1660" y="1916832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Успешной </a:t>
            </a:r>
            <a:r>
              <a:rPr lang="ru-RU" sz="4800" b="1" dirty="0"/>
              <a:t>работы </a:t>
            </a:r>
            <a:r>
              <a:rPr lang="ru-RU" sz="4800" b="1" dirty="0" smtClean="0"/>
              <a:t>в «Информио»!</a:t>
            </a:r>
            <a:endParaRPr lang="ru-RU" sz="4800" b="1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/>
          <a:stretch/>
        </p:blipFill>
        <p:spPr>
          <a:xfrm>
            <a:off x="4017061" y="4221088"/>
            <a:ext cx="1152128" cy="1147564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11468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7564" y="331499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 </a:t>
            </a:r>
            <a:endParaRPr lang="ru-RU" sz="3200" b="1" dirty="0" smtClean="0"/>
          </a:p>
          <a:p>
            <a:pPr algn="ctr"/>
            <a:r>
              <a:rPr lang="ru-RU" sz="3200" b="1" u="sng" dirty="0" smtClean="0"/>
              <a:t>Содержание </a:t>
            </a:r>
            <a:r>
              <a:rPr lang="ru-RU" sz="3200" b="1" u="sng" dirty="0"/>
              <a:t>справочника </a:t>
            </a:r>
            <a:r>
              <a:rPr lang="ru-RU" sz="3200" b="1" u="sng" dirty="0" smtClean="0"/>
              <a:t>«Информио»</a:t>
            </a:r>
            <a:r>
              <a:rPr lang="ru-RU" sz="3200" b="1" u="sng" dirty="0"/>
              <a:t>:</a:t>
            </a:r>
            <a:endParaRPr lang="en-US" sz="3200" b="1" u="sng" dirty="0" smtClean="0"/>
          </a:p>
          <a:p>
            <a:r>
              <a:rPr lang="ru-RU" b="1" dirty="0" smtClean="0"/>
              <a:t> 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b="1" dirty="0"/>
              <a:t>Правовая база: новые федеральные документы с обзорами и пояснениями, архив утративших силу, актуальные региональные документы </a:t>
            </a:r>
            <a:r>
              <a:rPr lang="ru-RU" sz="2800" b="1" dirty="0" smtClean="0"/>
              <a:t>(всего более </a:t>
            </a:r>
            <a:r>
              <a:rPr lang="ru-RU" sz="2800" b="1" dirty="0"/>
              <a:t>20000 документов</a:t>
            </a:r>
            <a:r>
              <a:rPr lang="ru-RU" sz="2800" b="1" dirty="0" smtClean="0"/>
              <a:t>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b="1" dirty="0" smtClean="0"/>
              <a:t>Фонд учебно-методических материалов для  сопровождения </a:t>
            </a:r>
            <a:r>
              <a:rPr lang="ru-RU" sz="2800" b="1" dirty="0"/>
              <a:t>образовательного </a:t>
            </a:r>
            <a:r>
              <a:rPr lang="ru-RU" sz="2800" b="1" dirty="0" smtClean="0"/>
              <a:t>процесса (</a:t>
            </a:r>
            <a:r>
              <a:rPr lang="ru-RU" sz="2800" b="1" dirty="0"/>
              <a:t>более 3500 документов</a:t>
            </a:r>
            <a:r>
              <a:rPr lang="ru-RU" sz="2800" dirty="0" smtClean="0"/>
              <a:t>)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/>
          <a:stretch/>
        </p:blipFill>
        <p:spPr>
          <a:xfrm>
            <a:off x="4273203" y="5478049"/>
            <a:ext cx="597594" cy="571500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9924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7037" y="188640"/>
            <a:ext cx="5029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ВХОД на сайт «Информио»</a:t>
            </a:r>
            <a:endParaRPr lang="ru-RU" sz="3200" b="1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1601788" y="2858120"/>
            <a:ext cx="5940425" cy="318135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149364" y="1268760"/>
            <a:ext cx="5501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1. зайти </a:t>
            </a:r>
            <a:r>
              <a:rPr lang="ru-RU" sz="2000" b="1" dirty="0"/>
              <a:t>на </a:t>
            </a:r>
            <a:r>
              <a:rPr lang="ru-RU" sz="2000" b="1" dirty="0" smtClean="0"/>
              <a:t>сайт  </a:t>
            </a:r>
            <a:r>
              <a:rPr lang="ru-RU" sz="2000" b="1" u="sng" dirty="0">
                <a:hlinkClick r:id="rId3"/>
              </a:rPr>
              <a:t>http://www.informio.ru</a:t>
            </a:r>
            <a:r>
              <a:rPr lang="ru-RU" b="1" u="sng" dirty="0">
                <a:hlinkClick r:id="rId3"/>
              </a:rPr>
              <a:t>/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9364" y="1638092"/>
            <a:ext cx="7743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b="1" dirty="0" smtClean="0"/>
              <a:t>авторизоваться </a:t>
            </a:r>
            <a:r>
              <a:rPr lang="ru-RU" b="1" dirty="0"/>
              <a:t>по логину и паролю, </a:t>
            </a:r>
            <a:r>
              <a:rPr lang="ru-RU" b="1" dirty="0" smtClean="0"/>
              <a:t>полученным в библиотеке: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логин: </a:t>
            </a:r>
            <a:r>
              <a:rPr lang="en-US" b="1" dirty="0" smtClean="0"/>
              <a:t>lngf</a:t>
            </a:r>
            <a:r>
              <a:rPr lang="ru-RU" b="1" dirty="0" smtClean="0"/>
              <a:t>, пароль: </a:t>
            </a:r>
            <a:r>
              <a:rPr lang="en-US" b="1" dirty="0" smtClean="0"/>
              <a:t>46513</a:t>
            </a:r>
            <a:endParaRPr lang="ru-RU" b="1" dirty="0" smtClean="0"/>
          </a:p>
          <a:p>
            <a:r>
              <a:rPr lang="ru-RU" b="1" dirty="0" smtClean="0"/>
              <a:t>      3. нажать «Войти»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781495" y="4221088"/>
            <a:ext cx="504056" cy="36653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5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731950" y="1844825"/>
            <a:ext cx="5680100" cy="254143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883123" y="620688"/>
            <a:ext cx="5377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/>
              <a:t>Выбрать систему для работы</a:t>
            </a:r>
          </a:p>
        </p:txBody>
      </p:sp>
      <p:sp>
        <p:nvSpPr>
          <p:cNvPr id="5" name="Стрелка вверх 4"/>
          <p:cNvSpPr/>
          <p:nvPr/>
        </p:nvSpPr>
        <p:spPr>
          <a:xfrm>
            <a:off x="3102732" y="3985640"/>
            <a:ext cx="360040" cy="64807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5881629" y="4014143"/>
            <a:ext cx="360040" cy="64807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4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548" y="33265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Поиск документов  в «Информио»:</a:t>
            </a:r>
            <a:endParaRPr lang="ru-RU" sz="3200" b="1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2862146" y="2204864"/>
            <a:ext cx="5940425" cy="447611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512" y="2052137"/>
            <a:ext cx="2520280" cy="158417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/>
          </a:p>
          <a:p>
            <a:r>
              <a:rPr lang="ru-RU" sz="1400" b="1" u="sng" dirty="0" smtClean="0"/>
              <a:t>расширенный </a:t>
            </a:r>
            <a:r>
              <a:rPr lang="ru-RU" sz="1400" b="1" u="sng" dirty="0"/>
              <a:t>поиск </a:t>
            </a:r>
            <a:r>
              <a:rPr lang="ru-RU" sz="1400" b="1" dirty="0"/>
              <a:t>позволяет искать документы:</a:t>
            </a:r>
            <a:br>
              <a:rPr lang="ru-RU" sz="1400" b="1" dirty="0"/>
            </a:br>
            <a:r>
              <a:rPr lang="ru-RU" sz="1400" b="1" dirty="0"/>
              <a:t>• по названию и дате принятия,</a:t>
            </a:r>
            <a:br>
              <a:rPr lang="ru-RU" sz="1400" b="1" dirty="0"/>
            </a:br>
            <a:r>
              <a:rPr lang="ru-RU" sz="1400" b="1" dirty="0"/>
              <a:t>• по типу и номеру документа,</a:t>
            </a:r>
            <a:br>
              <a:rPr lang="ru-RU" sz="1400" b="1" dirty="0"/>
            </a:br>
            <a:r>
              <a:rPr lang="ru-RU" sz="1400" b="1" dirty="0"/>
              <a:t>• по принявшему органу</a:t>
            </a:r>
            <a:r>
              <a:rPr lang="ru-RU" b="1" dirty="0"/>
              <a:t>.</a:t>
            </a:r>
          </a:p>
          <a:p>
            <a:pPr algn="ctr"/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980728"/>
            <a:ext cx="2160240" cy="107140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 поисковую строку ввести запрос</a:t>
            </a: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5807950" y="1916832"/>
            <a:ext cx="864096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83768" y="2924944"/>
            <a:ext cx="1872208" cy="1653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52605" y="5301209"/>
            <a:ext cx="1431363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0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36981" y="298138"/>
            <a:ext cx="110449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Поиск учебно-методических материалов </a:t>
            </a:r>
          </a:p>
          <a:p>
            <a:pPr algn="ctr"/>
            <a:r>
              <a:rPr lang="ru-RU" sz="2800" b="1" dirty="0" smtClean="0"/>
              <a:t>в «Информио»</a:t>
            </a:r>
          </a:p>
          <a:p>
            <a:endParaRPr lang="ru-RU" b="1" dirty="0" smtClean="0"/>
          </a:p>
          <a:p>
            <a:r>
              <a:rPr lang="ru-RU" sz="2000" b="1" dirty="0" smtClean="0"/>
              <a:t>                                                                                             1.</a:t>
            </a:r>
            <a:r>
              <a:rPr lang="ru-RU" sz="2000" b="1" u="sng" dirty="0" smtClean="0"/>
              <a:t>Выбрать раздел «Фонд»</a:t>
            </a:r>
          </a:p>
          <a:p>
            <a:r>
              <a:rPr lang="ru-RU" sz="2000" b="1" dirty="0" smtClean="0"/>
              <a:t>                         2. </a:t>
            </a:r>
            <a:r>
              <a:rPr lang="ru-RU" sz="2000" b="1" u="sng" dirty="0" smtClean="0"/>
              <a:t>Выбрать уровень образования</a:t>
            </a:r>
            <a:endParaRPr lang="ru-RU" sz="2000" b="1" u="sng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93052" y="2480912"/>
            <a:ext cx="5566008" cy="3411858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5436096" y="2480912"/>
            <a:ext cx="360040" cy="3000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5688124" y="1772816"/>
            <a:ext cx="324036" cy="6946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339752" y="3263941"/>
            <a:ext cx="1394048" cy="1164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293888" y="2144797"/>
            <a:ext cx="621928" cy="10681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2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432913"/>
            <a:ext cx="5562501" cy="524513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95536" y="367381"/>
            <a:ext cx="899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r>
              <a:rPr lang="ru-RU" dirty="0" smtClean="0"/>
              <a:t>. </a:t>
            </a:r>
            <a:r>
              <a:rPr lang="ru-RU" b="1" dirty="0" smtClean="0"/>
              <a:t>Выбрать нужную категорию : </a:t>
            </a:r>
            <a:r>
              <a:rPr lang="ru-RU" b="1" u="sng" dirty="0" smtClean="0"/>
              <a:t>слева по каталогу</a:t>
            </a:r>
            <a:r>
              <a:rPr lang="ru-RU" b="1" dirty="0" smtClean="0"/>
              <a:t>, </a:t>
            </a:r>
            <a:endParaRPr lang="ru-RU" b="1" u="sng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835696" y="736713"/>
            <a:ext cx="2664296" cy="18682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20072" y="1139883"/>
            <a:ext cx="432048" cy="10619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83568" y="2708919"/>
            <a:ext cx="1296144" cy="39446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16216" y="1844824"/>
            <a:ext cx="2365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4. </a:t>
            </a:r>
            <a:r>
              <a:rPr lang="ru-RU" b="1" u="sng" dirty="0" smtClean="0"/>
              <a:t>Выбрать и открыть </a:t>
            </a:r>
            <a:r>
              <a:rPr lang="ru-RU" b="1" dirty="0" smtClean="0"/>
              <a:t>       </a:t>
            </a:r>
            <a:r>
              <a:rPr lang="ru-RU" b="1" u="sng" dirty="0" smtClean="0"/>
              <a:t>документ</a:t>
            </a:r>
            <a:endParaRPr lang="ru-RU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380" y="3534043"/>
            <a:ext cx="3599736" cy="308622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 стрелкой 19"/>
          <p:cNvCxnSpPr>
            <a:stCxn id="15" idx="2"/>
          </p:cNvCxnSpPr>
          <p:nvPr/>
        </p:nvCxnSpPr>
        <p:spPr>
          <a:xfrm flipH="1">
            <a:off x="6804249" y="2491155"/>
            <a:ext cx="894888" cy="38181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0" y="73671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через </a:t>
            </a:r>
            <a:r>
              <a:rPr lang="ru-RU" b="1" u="sng" dirty="0"/>
              <a:t>поисковую строку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367381"/>
            <a:ext cx="825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либо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4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4" y="188640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Раздел «Обмен опытом» </a:t>
            </a:r>
          </a:p>
          <a:p>
            <a:pPr algn="ctr"/>
            <a:r>
              <a:rPr lang="ru-RU" sz="2800" b="1" dirty="0" smtClean="0"/>
              <a:t>содержит: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1) Авторские публикации;</a:t>
            </a:r>
          </a:p>
          <a:p>
            <a:r>
              <a:rPr lang="ru-RU" b="1" dirty="0"/>
              <a:t>2) Методические разработки;</a:t>
            </a:r>
          </a:p>
          <a:p>
            <a:r>
              <a:rPr lang="ru-RU" b="1" dirty="0"/>
              <a:t>3) Научные публикации студентов;</a:t>
            </a:r>
          </a:p>
          <a:p>
            <a:r>
              <a:rPr lang="ru-RU" b="1" dirty="0"/>
              <a:t>4) Персоналии (интервью с ведущими сотрудниками образовательных организаций</a:t>
            </a:r>
            <a:r>
              <a:rPr lang="ru-RU" b="1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27784" y="2924944"/>
            <a:ext cx="5940425" cy="376174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Овал 6"/>
          <p:cNvSpPr/>
          <p:nvPr/>
        </p:nvSpPr>
        <p:spPr>
          <a:xfrm>
            <a:off x="5232400" y="2924944"/>
            <a:ext cx="77976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846780" y="4191909"/>
            <a:ext cx="63491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846780" y="4509120"/>
            <a:ext cx="63491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879575" y="4853053"/>
            <a:ext cx="63491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879575" y="5157192"/>
            <a:ext cx="63491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Форум «Вопрос-Ответ»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7800" y="900991"/>
            <a:ext cx="70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Общение на форуме представляется в формате вопроса – ответа и комментариев к ним.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7800" y="1553311"/>
            <a:ext cx="676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/>
              <a:t>Рекомендательные ответы </a:t>
            </a:r>
            <a:r>
              <a:rPr lang="ru-RU" b="1" dirty="0"/>
              <a:t>даются на </a:t>
            </a:r>
            <a:r>
              <a:rPr lang="ru-RU" b="1" dirty="0" smtClean="0"/>
              <a:t>вопросы, </a:t>
            </a:r>
            <a:r>
              <a:rPr lang="ru-RU" b="1" dirty="0"/>
              <a:t>находящиеся в компетенции органов исполнительной власти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585351" y="2348880"/>
            <a:ext cx="5940425" cy="426656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5580112" y="2348880"/>
            <a:ext cx="8640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8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222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Петроченко Л.С.</dc:creator>
  <cp:lastModifiedBy>Петроченко Л.С.</cp:lastModifiedBy>
  <cp:revision>38</cp:revision>
  <dcterms:created xsi:type="dcterms:W3CDTF">2020-06-29T10:40:02Z</dcterms:created>
  <dcterms:modified xsi:type="dcterms:W3CDTF">2020-07-03T11:47:09Z</dcterms:modified>
</cp:coreProperties>
</file>