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.lanbook.com/book/12218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.lanbook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Научная библиотека - ФГБОУ ВО &quot;Уральский государственный горны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26" y="3831304"/>
            <a:ext cx="1388749" cy="20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24065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</a:rPr>
              <a:t>ФЕДЕРАЛЬНОЕ ГОСУДАРСТВЕННОЕ БЮДЖЕТНОЕ 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ОБРАЗОВАТЕЛЬНОЕ УЧРЕЖДЕНИЕ ВЫСШЕГО </a:t>
            </a:r>
            <a:r>
              <a:rPr lang="ru-RU" sz="1600" b="1" i="1" dirty="0">
                <a:solidFill>
                  <a:srgbClr val="0070C0"/>
                </a:solidFill>
              </a:rPr>
              <a:t>ОБРАЗОВАНИЯ</a:t>
            </a:r>
            <a:endParaRPr lang="ru-RU" sz="1600" i="1" dirty="0">
              <a:solidFill>
                <a:srgbClr val="0070C0"/>
              </a:solidFill>
            </a:endParaRPr>
          </a:p>
          <a:p>
            <a:pPr algn="ctr"/>
            <a:r>
              <a:rPr lang="de-DE" sz="1600" b="1" i="1" dirty="0">
                <a:solidFill>
                  <a:srgbClr val="0070C0"/>
                </a:solidFill>
              </a:rPr>
              <a:t>«БЕЛГОРОДСК</a:t>
            </a:r>
            <a:r>
              <a:rPr lang="ru-RU" sz="1600" b="1" i="1" dirty="0">
                <a:solidFill>
                  <a:srgbClr val="0070C0"/>
                </a:solidFill>
              </a:rPr>
              <a:t>ИЙ</a:t>
            </a:r>
            <a:r>
              <a:rPr lang="de-DE" sz="1600" b="1" i="1" dirty="0">
                <a:solidFill>
                  <a:srgbClr val="0070C0"/>
                </a:solidFill>
              </a:rPr>
              <a:t>  ГОСУДАРСТВЕНН</a:t>
            </a:r>
            <a:r>
              <a:rPr lang="ru-RU" sz="1600" b="1" i="1" dirty="0" smtClean="0">
                <a:solidFill>
                  <a:srgbClr val="0070C0"/>
                </a:solidFill>
              </a:rPr>
              <a:t>ЫЙ АГРАРНЫЙ УНИВЕРСИТЕТ ИМЕНИ В. Я. ГОРИНА</a:t>
            </a:r>
            <a:r>
              <a:rPr lang="de-DE" sz="1600" b="1" i="1" dirty="0" smtClean="0">
                <a:solidFill>
                  <a:srgbClr val="0070C0"/>
                </a:solidFill>
              </a:rPr>
              <a:t>»</a:t>
            </a:r>
            <a:endParaRPr lang="ru-RU" sz="1600" i="1" dirty="0" smtClean="0">
              <a:solidFill>
                <a:srgbClr val="0070C0"/>
              </a:solidFill>
            </a:endParaRPr>
          </a:p>
          <a:p>
            <a:pPr algn="ctr"/>
            <a:r>
              <a:rPr lang="de-DE" i="1" dirty="0">
                <a:solidFill>
                  <a:srgbClr val="0070C0"/>
                </a:solidFill>
              </a:rPr>
              <a:t> </a:t>
            </a:r>
            <a:endParaRPr lang="ru-RU" i="1" dirty="0">
              <a:solidFill>
                <a:srgbClr val="0070C0"/>
              </a:solidFill>
            </a:endParaRPr>
          </a:p>
          <a:p>
            <a:pPr algn="ctr"/>
            <a:r>
              <a:rPr lang="ru-RU" i="1" dirty="0">
                <a:solidFill>
                  <a:srgbClr val="0070C0"/>
                </a:solidFill>
              </a:rPr>
              <a:t>Управление библиотечно-информационных </a:t>
            </a:r>
            <a:r>
              <a:rPr lang="ru-RU" i="1" dirty="0" smtClean="0">
                <a:solidFill>
                  <a:srgbClr val="0070C0"/>
                </a:solidFill>
              </a:rPr>
              <a:t>ресурсов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564" y="2420888"/>
            <a:ext cx="784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Электронно-библиотечная система Издательства </a:t>
            </a:r>
            <a:r>
              <a:rPr lang="ru-RU" sz="3600" b="1" dirty="0" smtClean="0">
                <a:solidFill>
                  <a:srgbClr val="0070C0"/>
                </a:solidFill>
              </a:rPr>
              <a:t>«Лань»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966" y="5859168"/>
            <a:ext cx="701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      </a:t>
            </a:r>
            <a:r>
              <a:rPr lang="ru-RU" sz="3600" b="1" dirty="0" smtClean="0">
                <a:solidFill>
                  <a:srgbClr val="0070C0"/>
                </a:solidFill>
              </a:rPr>
              <a:t>Инструкция для пользователя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684" y="836712"/>
            <a:ext cx="5444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Библиографическая запись книги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59" y="1772816"/>
            <a:ext cx="5201209" cy="49607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98645" y="3948265"/>
            <a:ext cx="2426568" cy="112170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Библиографическую запись можно скопировать с помощью специальной кнопки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9139213">
            <a:off x="5567015" y="4870927"/>
            <a:ext cx="930930" cy="34690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64885" y="4253177"/>
            <a:ext cx="167155" cy="255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471" y="82170"/>
            <a:ext cx="761105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Сервис для преподавателей – Модуль РПД</a:t>
            </a:r>
          </a:p>
          <a:p>
            <a:pPr algn="ctr"/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Незаменимый </a:t>
            </a:r>
            <a:r>
              <a:rPr lang="ru-RU" sz="1600" b="1" dirty="0">
                <a:solidFill>
                  <a:srgbClr val="0070C0"/>
                </a:solidFill>
              </a:rPr>
              <a:t>помощник любого преподавателя, этот сервис подберет </a:t>
            </a:r>
            <a:r>
              <a:rPr lang="ru-RU" sz="1600" b="1" dirty="0" smtClean="0">
                <a:solidFill>
                  <a:srgbClr val="0070C0"/>
                </a:solidFill>
              </a:rPr>
              <a:t>литературу</a:t>
            </a:r>
            <a:r>
              <a:rPr lang="ru-RU" sz="1600" b="1" dirty="0">
                <a:solidFill>
                  <a:srgbClr val="0070C0"/>
                </a:solidFill>
              </a:rPr>
              <a:t>, нужную именно вам. Модуль «РПД» в разы упрощает </a:t>
            </a:r>
            <a:r>
              <a:rPr lang="ru-RU" sz="1600" b="1" u="sng" dirty="0">
                <a:solidFill>
                  <a:srgbClr val="0070C0"/>
                </a:solidFill>
              </a:rPr>
              <a:t>заполнение </a:t>
            </a:r>
            <a:r>
              <a:rPr lang="ru-RU" sz="1600" b="1" u="sng" dirty="0" smtClean="0">
                <a:solidFill>
                  <a:srgbClr val="0070C0"/>
                </a:solidFill>
              </a:rPr>
              <a:t>рабочих </a:t>
            </a:r>
            <a:r>
              <a:rPr lang="ru-RU" sz="1600" b="1" u="sng" dirty="0">
                <a:solidFill>
                  <a:srgbClr val="0070C0"/>
                </a:solidFill>
              </a:rPr>
              <a:t>программ дисциплин (РПД</a:t>
            </a:r>
            <a:r>
              <a:rPr lang="ru-RU" sz="1600" b="1" dirty="0">
                <a:solidFill>
                  <a:srgbClr val="0070C0"/>
                </a:solidFill>
              </a:rPr>
              <a:t>) и </a:t>
            </a:r>
            <a:r>
              <a:rPr lang="ru-RU" sz="1600" b="1" dirty="0" smtClean="0">
                <a:solidFill>
                  <a:srgbClr val="0070C0"/>
                </a:solidFill>
              </a:rPr>
              <a:t>оформление </a:t>
            </a:r>
            <a:r>
              <a:rPr lang="ru-RU" sz="1600" b="1" dirty="0">
                <a:solidFill>
                  <a:srgbClr val="0070C0"/>
                </a:solidFill>
              </a:rPr>
              <a:t>библиографических списков любой сложности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r>
              <a:rPr lang="ru-RU" sz="1600" b="1" dirty="0">
                <a:solidFill>
                  <a:srgbClr val="0070C0"/>
                </a:solidFill>
              </a:rPr>
              <a:t>Достаточно выбрать нужную вам укрупненную </a:t>
            </a:r>
            <a:r>
              <a:rPr lang="ru-RU" sz="1600" b="1" dirty="0" smtClean="0">
                <a:solidFill>
                  <a:srgbClr val="0070C0"/>
                </a:solidFill>
              </a:rPr>
              <a:t>группу </a:t>
            </a:r>
            <a:r>
              <a:rPr lang="ru-RU" sz="1600" b="1" dirty="0">
                <a:solidFill>
                  <a:srgbClr val="0070C0"/>
                </a:solidFill>
              </a:rPr>
              <a:t>специальностей (УГСН) и направление подготовки, </a:t>
            </a:r>
            <a:r>
              <a:rPr lang="ru-RU" sz="1600" b="1" dirty="0" smtClean="0">
                <a:solidFill>
                  <a:srgbClr val="0070C0"/>
                </a:solidFill>
              </a:rPr>
              <a:t>после </a:t>
            </a:r>
            <a:r>
              <a:rPr lang="ru-RU" sz="1600" b="1" dirty="0">
                <a:solidFill>
                  <a:srgbClr val="0070C0"/>
                </a:solidFill>
              </a:rPr>
              <a:t>чего сервис предложит список подходящих изданий. </a:t>
            </a:r>
            <a:r>
              <a:rPr lang="ru-RU" sz="1600" b="1" dirty="0" smtClean="0">
                <a:solidFill>
                  <a:srgbClr val="0070C0"/>
                </a:solidFill>
              </a:rPr>
              <a:t>Полученный </a:t>
            </a:r>
            <a:r>
              <a:rPr lang="ru-RU" sz="1600" b="1" dirty="0">
                <a:solidFill>
                  <a:srgbClr val="0070C0"/>
                </a:solidFill>
              </a:rPr>
              <a:t>список можно сохранить в документ </a:t>
            </a:r>
            <a:r>
              <a:rPr lang="ru-RU" sz="1600" b="1" dirty="0" err="1">
                <a:solidFill>
                  <a:srgbClr val="0070C0"/>
                </a:solidFill>
              </a:rPr>
              <a:t>Word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содержащий </a:t>
            </a:r>
            <a:r>
              <a:rPr lang="ru-RU" sz="1600" b="1" dirty="0">
                <a:solidFill>
                  <a:srgbClr val="0070C0"/>
                </a:solidFill>
              </a:rPr>
              <a:t>библиографические записи </a:t>
            </a:r>
            <a:r>
              <a:rPr lang="ru-RU" sz="1600" b="1" dirty="0" smtClean="0">
                <a:solidFill>
                  <a:srgbClr val="0070C0"/>
                </a:solidFill>
              </a:rPr>
              <a:t>книг, соответствующие ГОСТу.</a:t>
            </a:r>
            <a:endParaRPr lang="ru-RU" sz="1600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82738" y="3068960"/>
            <a:ext cx="5778525" cy="3708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Стрелка вверх 4"/>
          <p:cNvSpPr/>
          <p:nvPr/>
        </p:nvSpPr>
        <p:spPr>
          <a:xfrm>
            <a:off x="3887106" y="3212976"/>
            <a:ext cx="189732" cy="5040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Использование ссылок на образовательные и научные материалы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Чтобы порекомендовать студентам определённую книгу, достаточно просто скопировать ссылку на эту книгу из адресной строки браузера и вставить её в необходимый вам документ : </a:t>
            </a:r>
            <a:r>
              <a:rPr lang="ru-RU" b="1" u="sng" dirty="0">
                <a:hlinkClick r:id="rId2"/>
              </a:rPr>
              <a:t>https://e.lanbook.com/book/122189 </a:t>
            </a:r>
            <a:endParaRPr lang="ru-RU" b="1" u="sng" dirty="0" smtClean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При нажатии на ссылку на экране открывается карточка книги с кнопкой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«Читать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33457" y="2731603"/>
            <a:ext cx="4032449" cy="30885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51571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Каждая глава книги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 каждая </a:t>
            </a:r>
            <a:r>
              <a:rPr lang="ru-RU" b="1" dirty="0">
                <a:solidFill>
                  <a:srgbClr val="0070C0"/>
                </a:solidFill>
              </a:rPr>
              <a:t>страница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также имеют уникальную ссылку, которую можно скопировать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55447" y="2541591"/>
            <a:ext cx="3978324" cy="25106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Стрелка влево 3"/>
          <p:cNvSpPr/>
          <p:nvPr/>
        </p:nvSpPr>
        <p:spPr>
          <a:xfrm>
            <a:off x="3172498" y="4144644"/>
            <a:ext cx="391390" cy="178925"/>
          </a:xfrm>
          <a:prstGeom prst="leftArrow">
            <a:avLst>
              <a:gd name="adj1" fmla="val 5698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Видеоинструкции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Каждый этап работы в ЭБС «Лань» наглядно демонстрируют </a:t>
            </a:r>
            <a:r>
              <a:rPr lang="ru-RU" b="1" dirty="0" err="1" smtClean="0">
                <a:solidFill>
                  <a:srgbClr val="0070C0"/>
                </a:solidFill>
              </a:rPr>
              <a:t>видеоинструкции</a:t>
            </a:r>
            <a:r>
              <a:rPr lang="ru-RU" b="1" dirty="0" smtClean="0">
                <a:solidFill>
                  <a:srgbClr val="0070C0"/>
                </a:solidFill>
              </a:rPr>
              <a:t>, которые можно открыть как непосредственно при работе с текстом, так и в Личном кабинете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739159"/>
            <a:ext cx="5184576" cy="33835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3" y="3501008"/>
            <a:ext cx="3960440" cy="32007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Стрелка вверх 7"/>
          <p:cNvSpPr/>
          <p:nvPr/>
        </p:nvSpPr>
        <p:spPr>
          <a:xfrm>
            <a:off x="3730762" y="2075700"/>
            <a:ext cx="242316" cy="41719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093" y="493192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Личный кабинет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Личном кабинете пользователь может: </a:t>
            </a:r>
          </a:p>
          <a:p>
            <a:pPr algn="just">
              <a:tabLst>
                <a:tab pos="271463" algn="l"/>
              </a:tabLst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tabLst>
                <a:tab pos="271463" algn="l"/>
              </a:tabLst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6" y="3176571"/>
            <a:ext cx="2016225" cy="35494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4510443"/>
            <a:ext cx="5184577" cy="1774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1844825"/>
            <a:ext cx="5616623" cy="19442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 algn="just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работать </a:t>
            </a:r>
            <a:r>
              <a:rPr lang="ru-RU" sz="1600" b="1" dirty="0">
                <a:solidFill>
                  <a:srgbClr val="0070C0"/>
                </a:solidFill>
              </a:rPr>
              <a:t>с выбранными книгами в разделе «Избранное</a:t>
            </a:r>
            <a:r>
              <a:rPr lang="ru-RU" sz="1600" b="1" dirty="0" smtClean="0">
                <a:solidFill>
                  <a:srgbClr val="0070C0"/>
                </a:solidFill>
              </a:rPr>
              <a:t>»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</a:rPr>
              <a:t>просматривать свои </a:t>
            </a:r>
            <a:r>
              <a:rPr lang="ru-RU" sz="1600" b="1" dirty="0" smtClean="0">
                <a:solidFill>
                  <a:srgbClr val="0070C0"/>
                </a:solidFill>
              </a:rPr>
              <a:t>конспекты</a:t>
            </a: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</a:rPr>
              <a:t>знакомиться с новинками литературы</a:t>
            </a: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</a:rPr>
              <a:t>просматривать историю своего </a:t>
            </a:r>
            <a:r>
              <a:rPr lang="ru-RU" sz="1600" b="1" dirty="0" smtClean="0">
                <a:solidFill>
                  <a:srgbClr val="0070C0"/>
                </a:solidFill>
              </a:rPr>
              <a:t>чтения</a:t>
            </a: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70C0"/>
                </a:solidFill>
              </a:rPr>
              <a:t>изменить при необходимости свой </a:t>
            </a:r>
            <a:r>
              <a:rPr lang="ru-RU" sz="1600" b="1" dirty="0" smtClean="0">
                <a:solidFill>
                  <a:srgbClr val="0070C0"/>
                </a:solidFill>
              </a:rPr>
              <a:t>профиль</a:t>
            </a: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использовать мобильные приложения</a:t>
            </a:r>
          </a:p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просматривать </a:t>
            </a:r>
            <a:r>
              <a:rPr lang="ru-RU" sz="1600" b="1" dirty="0" err="1" smtClean="0">
                <a:solidFill>
                  <a:srgbClr val="0070C0"/>
                </a:solidFill>
              </a:rPr>
              <a:t>видеоинструкции</a:t>
            </a:r>
            <a:endParaRPr lang="ru-RU" sz="1600" b="1" dirty="0">
              <a:solidFill>
                <a:srgbClr val="0070C0"/>
              </a:solidFill>
            </a:endParaRPr>
          </a:p>
          <a:p>
            <a:pPr marL="1185863" lvl="2" indent="-271463" algn="just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20888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Успешной работы в ЭБС «ЛАНЬ»!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Научная библиотека - ФГБОУ ВО &quot;Уральский государственный горны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68" y="4293096"/>
            <a:ext cx="1388749" cy="200514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7"/>
            <a:ext cx="89488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3628" y="404665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Электронно-библиотечная система Издательства «Лань» – это 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6059"/>
            <a:ext cx="7632848" cy="36135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Регистрация в Электронно-библиотечной системе </a:t>
            </a:r>
            <a:r>
              <a:rPr lang="ru-RU" sz="2800" b="1" dirty="0">
                <a:solidFill>
                  <a:srgbClr val="0070C0"/>
                </a:solidFill>
              </a:rPr>
              <a:t>Издательства «</a:t>
            </a:r>
            <a:r>
              <a:rPr lang="ru-RU" sz="2800" b="1" dirty="0" smtClean="0">
                <a:solidFill>
                  <a:srgbClr val="0070C0"/>
                </a:solidFill>
              </a:rPr>
              <a:t>Лань»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5" y="1145444"/>
            <a:ext cx="8568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 связи с </a:t>
            </a:r>
            <a:r>
              <a:rPr lang="ru-RU" b="1" dirty="0" smtClean="0">
                <a:solidFill>
                  <a:srgbClr val="0070C0"/>
                </a:solidFill>
              </a:rPr>
              <a:t>временным переходом </a:t>
            </a:r>
            <a:r>
              <a:rPr lang="ru-RU" b="1" dirty="0" smtClean="0">
                <a:solidFill>
                  <a:srgbClr val="0070C0"/>
                </a:solidFill>
              </a:rPr>
              <a:t>на дистанционное обучение Вы можете зарегистрироваться на сайте ЭБС «Лань» </a:t>
            </a:r>
            <a:r>
              <a:rPr lang="en-US" b="1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b="1" dirty="0" smtClean="0">
                <a:solidFill>
                  <a:srgbClr val="0070C0"/>
                </a:solidFill>
                <a:hlinkClick r:id="rId2"/>
              </a:rPr>
              <a:t>e.lanbook.com/</a:t>
            </a:r>
            <a:r>
              <a:rPr lang="ru-RU" b="1" dirty="0" smtClean="0">
                <a:solidFill>
                  <a:srgbClr val="0070C0"/>
                </a:solidFill>
              </a:rPr>
              <a:t> с любого компьютера, подключенного к сети интернет. В правом верхнем углу сайта нажмите на синюю кнопку «Войти», затем на кнопку «Регистрация». Откроется форма регистрации.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7" y="2496089"/>
            <a:ext cx="4896543" cy="332531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 flipV="1">
            <a:off x="4788024" y="2852936"/>
            <a:ext cx="216024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 flipV="1">
            <a:off x="5436096" y="3013425"/>
            <a:ext cx="216024" cy="64807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95" y="2345773"/>
            <a:ext cx="2664296" cy="439225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 заполнении формы регистрации необходимо: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3" y="953145"/>
            <a:ext cx="2716406" cy="52432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1878" y="1196752"/>
            <a:ext cx="3666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3"/>
            <a:ext cx="2463207" cy="301284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5455911" y="4772506"/>
            <a:ext cx="844281" cy="39575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59833" y="1124744"/>
            <a:ext cx="34563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1</a:t>
            </a:r>
            <a:r>
              <a:rPr lang="ru-RU" sz="1400" b="1" dirty="0">
                <a:solidFill>
                  <a:srgbClr val="0070C0"/>
                </a:solidFill>
              </a:rPr>
              <a:t>. выбрать Вашу </a:t>
            </a:r>
            <a:r>
              <a:rPr lang="ru-RU" sz="1400" b="1" dirty="0" smtClean="0">
                <a:solidFill>
                  <a:srgbClr val="0070C0"/>
                </a:solidFill>
              </a:rPr>
              <a:t>организацию, указать свой статус 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2. заполнить все поля регистрации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3. установить галочку «Соглашаюсь с правилами использования»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4. нажать «Зарегистрироваться»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5. Вы сразу же получите электронное письмо от ЭБС ЛАНЬ со ссылкой для подтверждения зарегистрированного </a:t>
            </a:r>
            <a:r>
              <a:rPr lang="ru-RU" sz="1400" b="1" dirty="0" err="1">
                <a:solidFill>
                  <a:srgbClr val="0070C0"/>
                </a:solidFill>
              </a:rPr>
              <a:t>email</a:t>
            </a:r>
            <a:r>
              <a:rPr lang="ru-RU" sz="1400" b="1" dirty="0">
                <a:solidFill>
                  <a:srgbClr val="0070C0"/>
                </a:solidFill>
              </a:rPr>
              <a:t>, это необходимо для завершения </a:t>
            </a:r>
            <a:r>
              <a:rPr lang="ru-RU" sz="1400" b="1" dirty="0" smtClean="0">
                <a:solidFill>
                  <a:srgbClr val="0070C0"/>
                </a:solidFill>
              </a:rPr>
              <a:t>регистрации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6. После подтверждения </a:t>
            </a:r>
            <a:r>
              <a:rPr lang="ru-RU" sz="1400" b="1" dirty="0" err="1">
                <a:solidFill>
                  <a:srgbClr val="0070C0"/>
                </a:solidFill>
              </a:rPr>
              <a:t>email</a:t>
            </a:r>
            <a:r>
              <a:rPr lang="ru-RU" sz="1400" b="1" dirty="0">
                <a:solidFill>
                  <a:srgbClr val="0070C0"/>
                </a:solidFill>
              </a:rPr>
              <a:t> Вы можете авторизоваться в ЭБС ЛАНЬ: в правом верхнем углу сайта ЭБС нужно нажать на синюю кнопку «Войти», далее ввести </a:t>
            </a:r>
            <a:r>
              <a:rPr lang="ru-RU" sz="1400" b="1" dirty="0" smtClean="0">
                <a:solidFill>
                  <a:srgbClr val="0070C0"/>
                </a:solidFill>
              </a:rPr>
              <a:t>Ваши </a:t>
            </a:r>
            <a:r>
              <a:rPr lang="ru-RU" sz="1400" b="1" dirty="0">
                <a:solidFill>
                  <a:srgbClr val="0070C0"/>
                </a:solidFill>
              </a:rPr>
              <a:t>логин (</a:t>
            </a:r>
            <a:r>
              <a:rPr lang="ru-RU" sz="1400" b="1" dirty="0" err="1">
                <a:solidFill>
                  <a:srgbClr val="0070C0"/>
                </a:solidFill>
              </a:rPr>
              <a:t>email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sz="1400" b="1" dirty="0">
                <a:solidFill>
                  <a:srgbClr val="0070C0"/>
                </a:solidFill>
              </a:rPr>
              <a:t>и пароль</a:t>
            </a:r>
          </a:p>
        </p:txBody>
      </p:sp>
    </p:spTree>
    <p:extLst>
      <p:ext uri="{BB962C8B-B14F-4D97-AF65-F5344CB8AC3E}">
        <p14:creationId xmlns:p14="http://schemas.microsoft.com/office/powerpoint/2010/main" val="24435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404664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Поиск в ЭБС издательства «Лань»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Поиск </a:t>
            </a:r>
            <a:r>
              <a:rPr lang="ru-RU" b="1" dirty="0" smtClean="0">
                <a:solidFill>
                  <a:srgbClr val="0070C0"/>
                </a:solidFill>
              </a:rPr>
              <a:t>ведётся </a:t>
            </a:r>
            <a:r>
              <a:rPr lang="ru-RU" b="1" dirty="0">
                <a:solidFill>
                  <a:srgbClr val="0070C0"/>
                </a:solidFill>
              </a:rPr>
              <a:t>либо по разделам каталога слева, либо через поисковую строку. Доступные разделы каталога окрашены в синий </a:t>
            </a:r>
            <a:r>
              <a:rPr lang="ru-RU" b="1" dirty="0" smtClean="0">
                <a:solidFill>
                  <a:srgbClr val="0070C0"/>
                </a:solidFill>
              </a:rPr>
              <a:t>цвет, доступные книги имеют синюю пиктограмму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12" y="1742004"/>
            <a:ext cx="6871517" cy="498021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 rot="16697106">
            <a:off x="2734769" y="1223490"/>
            <a:ext cx="223784" cy="187029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529214" y="2035347"/>
            <a:ext cx="223784" cy="55961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0" y="1493238"/>
            <a:ext cx="1809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Работа с текстом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Для просмотра текста книги нажмите кнопку «Читать». Текст издания откроется в новом окне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07904" y="1556792"/>
            <a:ext cx="4824536" cy="37824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1880458"/>
            <a:ext cx="3024336" cy="4572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 rot="10800000">
            <a:off x="7013376" y="3478624"/>
            <a:ext cx="432048" cy="192474"/>
          </a:xfrm>
          <a:prstGeom prst="rightArrow">
            <a:avLst>
              <a:gd name="adj1" fmla="val 53736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506" y="116632"/>
            <a:ext cx="8052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 Работа </a:t>
            </a:r>
            <a:r>
              <a:rPr lang="ru-RU" sz="2800" b="1" dirty="0">
                <a:solidFill>
                  <a:srgbClr val="0070C0"/>
                </a:solidFill>
              </a:rPr>
              <a:t>с </a:t>
            </a:r>
            <a:r>
              <a:rPr lang="ru-RU" sz="2800" b="1" dirty="0" smtClean="0">
                <a:solidFill>
                  <a:srgbClr val="0070C0"/>
                </a:solidFill>
              </a:rPr>
              <a:t>текстом. Чтение с экрана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90758" y="2365365"/>
            <a:ext cx="6498604" cy="42019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56809" y="1340768"/>
            <a:ext cx="914400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Прокрутка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страниц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6004" y="1340768"/>
            <a:ext cx="914400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масштаб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245" y="3017644"/>
            <a:ext cx="1022203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закладки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24870" y="2593085"/>
            <a:ext cx="914400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поиск по тексту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578" y="2948878"/>
            <a:ext cx="1033730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Выделение цветом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367608" y="1749001"/>
            <a:ext cx="164628" cy="4892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272251" y="1749001"/>
            <a:ext cx="164628" cy="4892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-5400000">
            <a:off x="1595235" y="2993931"/>
            <a:ext cx="169366" cy="4892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5400000">
            <a:off x="2786526" y="2868379"/>
            <a:ext cx="169366" cy="4892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3905023" y="2558408"/>
            <a:ext cx="169366" cy="4892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19" y="5012784"/>
            <a:ext cx="1183797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Панель быстрого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просмотра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-5400000">
            <a:off x="1664094" y="4900275"/>
            <a:ext cx="169366" cy="48920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Работа с текстом. </a:t>
            </a:r>
            <a:r>
              <a:rPr lang="ru-RU" sz="2800" b="1" dirty="0" smtClean="0">
                <a:solidFill>
                  <a:srgbClr val="0070C0"/>
                </a:solidFill>
              </a:rPr>
              <a:t>Копирование (скачивание)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Допускается скопировать до 10% страниц книги : выбрать </a:t>
            </a:r>
            <a:r>
              <a:rPr lang="ru-RU" b="1" dirty="0">
                <a:solidFill>
                  <a:srgbClr val="0070C0"/>
                </a:solidFill>
              </a:rPr>
              <a:t>«печать/сохранить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b="1" dirty="0">
                <a:solidFill>
                  <a:srgbClr val="0070C0"/>
                </a:solidFill>
              </a:rPr>
              <a:t>ввести </a:t>
            </a:r>
            <a:r>
              <a:rPr lang="ru-RU" b="1" dirty="0" smtClean="0">
                <a:solidFill>
                  <a:srgbClr val="0070C0"/>
                </a:solidFill>
              </a:rPr>
              <a:t>диапазон </a:t>
            </a:r>
            <a:r>
              <a:rPr lang="ru-RU" b="1" dirty="0">
                <a:solidFill>
                  <a:srgbClr val="0070C0"/>
                </a:solidFill>
              </a:rPr>
              <a:t>страниц не более </a:t>
            </a:r>
            <a:r>
              <a:rPr lang="ru-RU" b="1" dirty="0" smtClean="0">
                <a:solidFill>
                  <a:srgbClr val="0070C0"/>
                </a:solidFill>
              </a:rPr>
              <a:t>разрешённого количества       сгенерировать файл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7344816" cy="42484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8503862" y="836758"/>
            <a:ext cx="244602" cy="8515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775670" y="1114955"/>
            <a:ext cx="244602" cy="8515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870191" y="1692210"/>
            <a:ext cx="206985" cy="50405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3640415" y="2823260"/>
            <a:ext cx="206985" cy="50405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35597" y="2348880"/>
            <a:ext cx="7272807" cy="51125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92588"/>
            <a:ext cx="7344816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Работа с текстом. Цитирование, создание конспектов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Выделить фрагмент текста       скопировать цитату      автоматически создаётся конспект, который можно озаглавить. Конспекты хранятся в Личном кабинете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05595" y="1199662"/>
            <a:ext cx="252028" cy="11894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177307" y="1199661"/>
            <a:ext cx="252028" cy="11894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42491" y="2132856"/>
            <a:ext cx="169170" cy="43204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987281" y="2132856"/>
            <a:ext cx="169170" cy="43204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1331640" y="3073235"/>
            <a:ext cx="169170" cy="43204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896945" y="5661248"/>
            <a:ext cx="169170" cy="43204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1362</TotalTime>
  <Words>522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Петроченко Л.С.</dc:creator>
  <cp:lastModifiedBy>Крисанова Татьяна Николаевна</cp:lastModifiedBy>
  <cp:revision>95</cp:revision>
  <dcterms:created xsi:type="dcterms:W3CDTF">2020-05-15T10:24:41Z</dcterms:created>
  <dcterms:modified xsi:type="dcterms:W3CDTF">2020-06-01T06:01:00Z</dcterms:modified>
</cp:coreProperties>
</file>