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</p:sldIdLst>
  <p:sldSz cx="30275213" cy="4280376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70" autoAdjust="0"/>
    <p:restoredTop sz="95400" autoAdjust="0"/>
  </p:normalViewPr>
  <p:slideViewPr>
    <p:cSldViewPr snapToGrid="0">
      <p:cViewPr>
        <p:scale>
          <a:sx n="66" d="100"/>
          <a:sy n="66" d="100"/>
        </p:scale>
        <p:origin x="870" y="637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ABECFB-446A-4562-8828-3069FFA73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C9CD464-DE1C-47EA-A135-73308B214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D01949-CB9C-4A89-B855-9F4C941F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493B8A-9167-4F6F-B0A4-574B10B3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B7198E-100F-4E3F-BD42-29833351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5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DD86E8-37BC-4B88-A33F-BE724DE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23711A5-4C5D-4D20-BBED-C6EA7B44F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272269-60E2-42B4-A51B-E258CC23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EF499E-56ED-4E00-987E-2EE3CCD9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AC68A2-7BAC-495B-A406-09ABB131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11CE3C8-2C49-4EB7-913F-40FB7C893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B45EC5A-39D9-4538-BA68-DFEAC7A11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F59469-0C37-40C1-96F7-796ED31A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FC0445-7072-4F8C-95A9-4F7B0231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0CF8AF-7B35-48FC-9608-5CCAADA5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57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8624C1-8B7B-4074-9244-2E1F31DA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ACA352-BAD6-481B-884C-626CAFCA7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DBF65A-ABA3-4669-BE8F-B1BA5D95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034871-38BF-4CE8-BBB6-B9EC28DD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D77912-4B3D-432C-AFC9-13CE6457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7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90AD69-22C7-41A2-A937-102F99D4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F144AC-DB5B-488A-B93A-D44161F4C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E52360-E785-4ED3-97B9-0CFF3C6E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DF008C-C850-41CC-B979-95C36030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3173AD-A775-4A26-A1EE-0A6F531E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4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6F087C-1E82-4B01-9CB8-A3C316B9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D1E752-20C4-4C2C-9725-46530EB1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078DC7C-6F2D-4C5B-AE28-CDDB108B4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EF6E176-9C1E-421C-9AD2-B6991472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A2422E-B770-40C2-B4DA-7E22523C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B02DC31-5E0C-48A7-8099-78FF4C89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7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E6D59D-1670-475C-B8D9-B2128C12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DFD767-5CE5-4373-9ECD-EE6662BFE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619836-AA38-4A56-9CAC-48B96D4BB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9D5ECBD-CA85-4971-BE25-254F44F43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26CFDC8-3A8A-445E-BDFA-DC4E0C956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CD48879-97FE-4EA9-9C21-C966CA64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D40913-0B2D-4EF3-8D1C-ED703E35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D2B70AF-5EC4-4DC4-A1F1-23B3038D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9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22AA66-AB42-48C4-9386-707BABCF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891775A-3D11-4447-B7D7-503B6C2B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BA2680-782C-4C2F-A695-D5B119C3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40DC986-38FD-4292-9EBF-CCE91F84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4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A13981E-EC3D-4B6E-9826-CEB1D20D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6FE02B8-C755-472B-B3C9-2B6C40F5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2F64B30-986A-40F5-8CE1-123571E2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6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F0388F-EFA0-4084-BD80-EC147909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B2E16E-2AC7-41B7-A2E3-8747CE384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0467272-28E7-43AF-830D-4F89D438B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3E8F66-6A42-4097-B350-2DD8DC3C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0492CA-12F2-4CEA-B81D-82FC33B1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072AB9-7067-457F-BAAC-4EE66C4D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9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AA6D8F-513D-4B57-8D56-F9725DCA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7E8AB0-231C-439B-BCAC-105D49191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51D5B22-FAA2-4801-B0F7-9CEBD21CE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05E27C-25B8-446E-9268-E8BC38C8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803CAD-02C9-4F75-A88C-F434D0FF2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51669C7-AB93-4327-8D01-5767627F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3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9132A-BFBD-4ACD-9831-BBC4E073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343D1CA-A0DA-43B8-9BD7-4E5EAF8F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F0E117-E679-4FF0-A827-1B7009322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CF8C-AEA0-4296-95C4-4BB81920884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2BB516-68B6-45A5-AE6A-759B93D1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84992F-BCAF-4A96-83FF-5676240C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CAD82-FFA8-4987-BDB6-E3B1202A3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bytdobru.info/rodina/2013-10-31-zakon-o-rodovyh-pomestyah-v-belgorodskoi-oblasti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ерхний колонтитул 1">
            <a:extLst>
              <a:ext uri="{FF2B5EF4-FFF2-40B4-BE49-F238E27FC236}">
                <a16:creationId xmlns="" xmlns:a16="http://schemas.microsoft.com/office/drawing/2014/main" id="{CDCA2142-EB28-43F6-9F77-908B42181D5E}"/>
              </a:ext>
            </a:extLst>
          </p:cNvPr>
          <p:cNvSpPr txBox="1">
            <a:spLocks/>
          </p:cNvSpPr>
          <p:nvPr/>
        </p:nvSpPr>
        <p:spPr>
          <a:xfrm>
            <a:off x="0" y="591008"/>
            <a:ext cx="30275213" cy="1504949"/>
          </a:xfrm>
          <a:prstGeom prst="rect">
            <a:avLst/>
          </a:prstGeom>
        </p:spPr>
        <p:txBody>
          <a:bodyPr vert="horz" lIns="90038" tIns="45018" rIns="90038" bIns="45018" rtlCol="0" anchor="b">
            <a:noAutofit/>
          </a:bodyPr>
          <a:lstStyle>
            <a:lvl1pPr algn="ctr" defTabSz="22706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ru-RU" sz="5000" dirty="0"/>
              <a:t>МИНИСТЕРСТВО СЕЛЬСКОГО ХОЗЯЙСТВА РОССИЙСКОЙ ФЕДЕРАЦИИ</a:t>
            </a:r>
          </a:p>
          <a:p>
            <a:pPr>
              <a:defRPr/>
            </a:pPr>
            <a:r>
              <a:rPr lang="ru-RU" sz="5000" dirty="0"/>
              <a:t>ФГБОУ ВО Белгородский ГАУ</a:t>
            </a:r>
          </a:p>
        </p:txBody>
      </p:sp>
      <p:sp>
        <p:nvSpPr>
          <p:cNvPr id="24" name="Верхний колонтитул 1">
            <a:extLst>
              <a:ext uri="{FF2B5EF4-FFF2-40B4-BE49-F238E27FC236}">
                <a16:creationId xmlns="" xmlns:a16="http://schemas.microsoft.com/office/drawing/2014/main" id="{EA138A3F-6A51-4B2C-81D9-89956403F425}"/>
              </a:ext>
            </a:extLst>
          </p:cNvPr>
          <p:cNvSpPr txBox="1">
            <a:spLocks/>
          </p:cNvSpPr>
          <p:nvPr/>
        </p:nvSpPr>
        <p:spPr>
          <a:xfrm>
            <a:off x="3644589" y="5413850"/>
            <a:ext cx="22986033" cy="2290638"/>
          </a:xfrm>
          <a:prstGeom prst="rect">
            <a:avLst/>
          </a:prstGeom>
        </p:spPr>
        <p:txBody>
          <a:bodyPr lIns="90038" tIns="45018" rIns="90038" bIns="45018"/>
          <a:lstStyle>
            <a:defPPr>
              <a:defRPr lang="ru-RU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2466" indent="-43048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2pPr>
            <a:lvl3pPr marL="3684929" indent="-86670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3pPr>
            <a:lvl4pPr marL="5533133" indent="-1308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4pPr>
            <a:lvl5pPr marL="7375600" indent="-17448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5pPr>
            <a:lvl6pPr marL="8265262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6pPr>
            <a:lvl7pPr marL="9918314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7pPr>
            <a:lvl8pPr marL="11571366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8pPr>
            <a:lvl9pPr marL="13224419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400" dirty="0"/>
              <a:t>Творческий коллектив: </a:t>
            </a:r>
            <a:r>
              <a:rPr lang="ru-RU" sz="4400" dirty="0" smtClean="0"/>
              <a:t>Р.В. Капинос, О.С. </a:t>
            </a:r>
            <a:r>
              <a:rPr lang="ru-RU" sz="4400" dirty="0" err="1" smtClean="0"/>
              <a:t>Акупиян</a:t>
            </a:r>
            <a:r>
              <a:rPr lang="ru-RU" sz="4400" dirty="0" smtClean="0"/>
              <a:t>, О.В. Гончаренко, </a:t>
            </a:r>
            <a:r>
              <a:rPr lang="ru-RU" sz="4400" dirty="0" err="1" smtClean="0"/>
              <a:t>Д.П.Кравченко</a:t>
            </a:r>
            <a:r>
              <a:rPr lang="ru-RU" sz="4400" dirty="0" smtClean="0"/>
              <a:t>, </a:t>
            </a:r>
          </a:p>
          <a:p>
            <a:pPr>
              <a:defRPr/>
            </a:pPr>
            <a:r>
              <a:rPr lang="ru-RU" sz="4400" dirty="0" smtClean="0"/>
              <a:t>М.А. </a:t>
            </a:r>
            <a:r>
              <a:rPr lang="ru-RU" sz="4400" dirty="0" err="1" smtClean="0"/>
              <a:t>Тотокани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25" name="Верхний колонтитул 1">
            <a:extLst>
              <a:ext uri="{FF2B5EF4-FFF2-40B4-BE49-F238E27FC236}">
                <a16:creationId xmlns="" xmlns:a16="http://schemas.microsoft.com/office/drawing/2014/main" id="{02061AB9-3247-4960-A232-C29D5BFD1FF3}"/>
              </a:ext>
            </a:extLst>
          </p:cNvPr>
          <p:cNvSpPr txBox="1">
            <a:spLocks/>
          </p:cNvSpPr>
          <p:nvPr/>
        </p:nvSpPr>
        <p:spPr>
          <a:xfrm>
            <a:off x="3857702" y="2316638"/>
            <a:ext cx="22559806" cy="798512"/>
          </a:xfrm>
          <a:prstGeom prst="rect">
            <a:avLst/>
          </a:prstGeom>
        </p:spPr>
        <p:txBody>
          <a:bodyPr lIns="90038" tIns="45018" rIns="90038" bIns="45018"/>
          <a:lstStyle>
            <a:defPPr>
              <a:defRPr lang="ru-RU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2466" indent="-43048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2pPr>
            <a:lvl3pPr marL="3684929" indent="-86670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3pPr>
            <a:lvl4pPr marL="5533133" indent="-1308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4pPr>
            <a:lvl5pPr marL="7375600" indent="-17448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5pPr>
            <a:lvl6pPr marL="8265262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6pPr>
            <a:lvl7pPr marL="9918314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7pPr>
            <a:lvl8pPr marL="11571366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8pPr>
            <a:lvl9pPr marL="13224419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5000" b="1" dirty="0" smtClean="0">
                <a:solidFill>
                  <a:schemeClr val="accent1"/>
                </a:solidFill>
              </a:rPr>
              <a:t>Учебно-научная лаборатория региональной экономики по кооперации и интеграции АПК, развитию сельских территорий</a:t>
            </a:r>
            <a:endParaRPr lang="ru-RU" sz="5000" b="1" dirty="0">
              <a:solidFill>
                <a:schemeClr val="accent1"/>
              </a:solidFill>
            </a:endParaRPr>
          </a:p>
        </p:txBody>
      </p:sp>
      <p:sp>
        <p:nvSpPr>
          <p:cNvPr id="34" name="Верхний колонтитул 1">
            <a:extLst>
              <a:ext uri="{FF2B5EF4-FFF2-40B4-BE49-F238E27FC236}">
                <a16:creationId xmlns="" xmlns:a16="http://schemas.microsoft.com/office/drawing/2014/main" id="{CBA561BF-F014-4528-BAA0-8E7DCB4990FF}"/>
              </a:ext>
            </a:extLst>
          </p:cNvPr>
          <p:cNvSpPr txBox="1">
            <a:spLocks/>
          </p:cNvSpPr>
          <p:nvPr/>
        </p:nvSpPr>
        <p:spPr>
          <a:xfrm>
            <a:off x="3371553" y="3839559"/>
            <a:ext cx="24392148" cy="2579470"/>
          </a:xfrm>
          <a:prstGeom prst="rect">
            <a:avLst/>
          </a:prstGeom>
          <a:ln>
            <a:noFill/>
          </a:ln>
        </p:spPr>
        <p:txBody>
          <a:bodyPr lIns="90038" tIns="45018" rIns="90038" bIns="45018"/>
          <a:lstStyle>
            <a:defPPr>
              <a:defRPr lang="ru-RU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2466" indent="-43048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2pPr>
            <a:lvl3pPr marL="3684929" indent="-86670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3pPr>
            <a:lvl4pPr marL="5533133" indent="-1308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4pPr>
            <a:lvl5pPr marL="7375600" indent="-17448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5pPr>
            <a:lvl6pPr marL="8265262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6pPr>
            <a:lvl7pPr marL="9918314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7pPr>
            <a:lvl8pPr marL="11571366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8pPr>
            <a:lvl9pPr marL="13224419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5000" b="1" dirty="0" smtClean="0"/>
              <a:t>ОСНОВНОЕ НАПРАВЛЕНИЕ ИССЛЕДОВАНИЙ «АГРАРНЫЕ НЕКОММЕРЧЕСКИЕ ХОЗЯЙСТВА ЭКОЛОГИЧЕСКОЙ НАПРАВЛЕННОСТИ НА РЕГИОНАЛЬНОМ УРОВНЕ»</a:t>
            </a:r>
          </a:p>
          <a:p>
            <a:pPr>
              <a:defRPr/>
            </a:pPr>
            <a:endParaRPr lang="ru-RU" sz="5000" b="1" dirty="0"/>
          </a:p>
        </p:txBody>
      </p:sp>
      <p:sp>
        <p:nvSpPr>
          <p:cNvPr id="39" name="Верхний колонтитул 1">
            <a:extLst>
              <a:ext uri="{FF2B5EF4-FFF2-40B4-BE49-F238E27FC236}">
                <a16:creationId xmlns="" xmlns:a16="http://schemas.microsoft.com/office/drawing/2014/main" id="{23F0DBC5-47F8-46D3-B520-F58E32AA5D73}"/>
              </a:ext>
            </a:extLst>
          </p:cNvPr>
          <p:cNvSpPr txBox="1">
            <a:spLocks/>
          </p:cNvSpPr>
          <p:nvPr/>
        </p:nvSpPr>
        <p:spPr>
          <a:xfrm>
            <a:off x="4932363" y="15786100"/>
            <a:ext cx="5507037" cy="411163"/>
          </a:xfrm>
          <a:prstGeom prst="rect">
            <a:avLst/>
          </a:prstGeom>
          <a:ln>
            <a:noFill/>
          </a:ln>
        </p:spPr>
        <p:txBody>
          <a:bodyPr lIns="90038" tIns="45018" rIns="90038" bIns="45018"/>
          <a:lstStyle>
            <a:defPPr>
              <a:defRPr lang="ru-RU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2466" indent="-43048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2pPr>
            <a:lvl3pPr marL="3684929" indent="-86670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3pPr>
            <a:lvl4pPr marL="5533133" indent="-13086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4pPr>
            <a:lvl5pPr marL="7375600" indent="-17448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5pPr>
            <a:lvl6pPr marL="8265262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6pPr>
            <a:lvl7pPr marL="9918314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7pPr>
            <a:lvl8pPr marL="11571366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8pPr>
            <a:lvl9pPr marL="13224419" algn="l" defTabSz="3306105" rtl="0" eaLnBrk="1" latinLnBrk="0" hangingPunct="1">
              <a:defRPr kern="1200">
                <a:solidFill>
                  <a:schemeClr val="tx1"/>
                </a:solidFill>
                <a:latin typeface="맑은 고딕" panose="020B0503020000020004" pitchFamily="34" charset="-127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endParaRPr lang="ru-RU" sz="1000" dirty="0"/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3281EDA0-CB93-4D53-826F-2AABC000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84" y="677445"/>
            <a:ext cx="2613992" cy="272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3C15E36-521F-46C8-B1FA-CFAFCC4E3314}"/>
              </a:ext>
            </a:extLst>
          </p:cNvPr>
          <p:cNvGrpSpPr/>
          <p:nvPr/>
        </p:nvGrpSpPr>
        <p:grpSpPr>
          <a:xfrm>
            <a:off x="514350" y="7241627"/>
            <a:ext cx="12818465" cy="4484289"/>
            <a:chOff x="76107" y="2727357"/>
            <a:chExt cx="12818465" cy="4484289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57D59A2F-06BA-46A5-881B-1DCFB9315AF5}"/>
                </a:ext>
              </a:extLst>
            </p:cNvPr>
            <p:cNvSpPr/>
            <p:nvPr/>
          </p:nvSpPr>
          <p:spPr>
            <a:xfrm>
              <a:off x="76107" y="3558354"/>
              <a:ext cx="12818465" cy="36532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lIns="417561" tIns="208780" rIns="417561" bIns="208780">
              <a:spAutoFit/>
            </a:bodyPr>
            <a:lstStyle/>
            <a:p>
              <a:pPr indent="457200" algn="just"/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Одним из ведущих мировых трендов </a:t>
              </a:r>
              <a:r>
                <a:rPr lang="en-US" sz="3000" dirty="0" smtClean="0">
                  <a:latin typeface="Times New Roman" pitchFamily="18" charset="0"/>
                  <a:cs typeface="Times New Roman" pitchFamily="18" charset="0"/>
                </a:rPr>
                <a:t>XXI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 века является рост доли продукции </a:t>
              </a:r>
              <a:r>
                <a:rPr lang="ru-RU" sz="3000" dirty="0">
                  <a:latin typeface="Times New Roman" pitchFamily="18" charset="0"/>
                  <a:cs typeface="Times New Roman" pitchFamily="18" charset="0"/>
                </a:rPr>
                <a:t>органического земледелия 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и животноводства </a:t>
              </a:r>
              <a:r>
                <a:rPr lang="ru-RU" sz="3000" dirty="0">
                  <a:latin typeface="Times New Roman" pitchFamily="18" charset="0"/>
                  <a:cs typeface="Times New Roman" pitchFamily="18" charset="0"/>
                </a:rPr>
                <a:t>и возрастание интереса 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к экологическому </a:t>
              </a:r>
              <a:r>
                <a:rPr lang="ru-RU" sz="3000" dirty="0">
                  <a:latin typeface="Times New Roman" pitchFamily="18" charset="0"/>
                  <a:cs typeface="Times New Roman" pitchFamily="18" charset="0"/>
                </a:rPr>
                <a:t>способу жизнедеятельности. В этой связи детальное изучение принципов эффективного деятельности и тенденций развития </a:t>
              </a:r>
              <a:r>
                <a:rPr lang="ru-RU" sz="3000" dirty="0" err="1">
                  <a:latin typeface="Times New Roman" pitchFamily="18" charset="0"/>
                  <a:cs typeface="Times New Roman" pitchFamily="18" charset="0"/>
                </a:rPr>
                <a:t>экодеревень</a:t>
              </a:r>
              <a:r>
                <a:rPr lang="ru-RU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России, выступает </a:t>
              </a:r>
              <a:r>
                <a:rPr lang="ru-RU" sz="3000" dirty="0">
                  <a:latin typeface="Times New Roman" pitchFamily="18" charset="0"/>
                  <a:cs typeface="Times New Roman" pitchFamily="18" charset="0"/>
                </a:rPr>
                <a:t>как одно из наиболее инновационных и перспективных современных 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региональных и аграрных </a:t>
              </a:r>
              <a:r>
                <a:rPr lang="ru-RU" sz="3000" dirty="0">
                  <a:latin typeface="Times New Roman" pitchFamily="18" charset="0"/>
                  <a:cs typeface="Times New Roman" pitchFamily="18" charset="0"/>
                </a:rPr>
                <a:t>исследований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6AB8C3B-8439-448E-A218-23F9155E5001}"/>
                </a:ext>
              </a:extLst>
            </p:cNvPr>
            <p:cNvSpPr txBox="1"/>
            <p:nvPr/>
          </p:nvSpPr>
          <p:spPr>
            <a:xfrm>
              <a:off x="99657" y="2727357"/>
              <a:ext cx="12794915" cy="8309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Введение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4FD40C1D-4724-4D69-8133-06C8E007E535}"/>
              </a:ext>
            </a:extLst>
          </p:cNvPr>
          <p:cNvGrpSpPr/>
          <p:nvPr/>
        </p:nvGrpSpPr>
        <p:grpSpPr>
          <a:xfrm>
            <a:off x="13844007" y="7239678"/>
            <a:ext cx="15916851" cy="3468624"/>
            <a:chOff x="76107" y="11486988"/>
            <a:chExt cx="12877544" cy="3468624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032C826F-AD64-4F65-9940-3751CBC944A9}"/>
                </a:ext>
              </a:extLst>
            </p:cNvPr>
            <p:cNvSpPr/>
            <p:nvPr/>
          </p:nvSpPr>
          <p:spPr>
            <a:xfrm>
              <a:off x="76107" y="12317983"/>
              <a:ext cx="12877544" cy="263762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lIns="417561" tIns="208780" rIns="417561" bIns="208780">
              <a:spAutoFit/>
            </a:bodyPr>
            <a:lstStyle/>
            <a:p>
              <a:pPr indent="457200" algn="just"/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Нами была разработана новая методология исследования </a:t>
              </a:r>
              <a:r>
                <a:rPr lang="ru-RU" sz="2800" dirty="0" err="1" smtClean="0">
                  <a:latin typeface="Times New Roman" pitchFamily="18" charset="0"/>
                  <a:cs typeface="Times New Roman" pitchFamily="18" charset="0"/>
                </a:rPr>
                <a:t>экопоселений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 на региональном уровне, 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исходящая из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последовательного применения следующих методов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наблюдение - устный 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опрос поселенцев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– индукция – дедукция – эксперимент (проводился 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 ходе индивидуальных экспедиций, когда руководитель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и участники проекта выступали 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в роли 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поселенцев</a:t>
              </a:r>
              <a:r>
                <a:rPr lang="ru-RU" sz="3000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ru-RU" sz="3000" dirty="0">
                <a:latin typeface="Times New Roman" pitchFamily="18" charset="0"/>
                <a:cs typeface="Times New Roman" pitchFamily="18" charset="0"/>
              </a:endParaRPr>
            </a:p>
            <a:p>
              <a:pPr indent="457200" algn="just"/>
              <a:endParaRPr lang="ru-RU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6B0A515-F7DA-4428-A3F6-A415CF270B4B}"/>
                </a:ext>
              </a:extLst>
            </p:cNvPr>
            <p:cNvSpPr txBox="1"/>
            <p:nvPr/>
          </p:nvSpPr>
          <p:spPr>
            <a:xfrm>
              <a:off x="76107" y="11486988"/>
              <a:ext cx="12877544" cy="8309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Методы и материалы</a:t>
              </a:r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91267773-7817-4A86-AC61-D207717BD14C}"/>
              </a:ext>
            </a:extLst>
          </p:cNvPr>
          <p:cNvSpPr/>
          <p:nvPr/>
        </p:nvSpPr>
        <p:spPr>
          <a:xfrm>
            <a:off x="13844006" y="10733789"/>
            <a:ext cx="15916852" cy="436117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417561" tIns="208780" rIns="417561" bIns="208780">
            <a:spAutoFit/>
          </a:bodyPr>
          <a:lstStyle/>
          <a:p>
            <a:pPr lvl="0" indent="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799465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Изучены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функционирующих эко-поселений (родовых поместий) Белгородской области.</a:t>
            </a:r>
          </a:p>
          <a:p>
            <a:pPr lvl="0" indent="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799465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5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коллективных (преподаватели и студенты экономического факультета) 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индивидуальных (руководитель и исполнители проекта) научных экспедиций. </a:t>
            </a:r>
          </a:p>
          <a:p>
            <a:pPr lvl="0" indent="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79946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компьютерная программа расчета комплексного индекса экологического капитала.</a:t>
            </a:r>
          </a:p>
          <a:p>
            <a:pPr lvl="0" indent="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79946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Опубликовано 10 статей, индексируемых в базах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Scopus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WoS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10 статей ВАК, более 30 статей РИНЦ, издано 6 монографий, получено 3 патента на изобретение.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E43DEB0-A6D8-4F8A-A4C3-5197D736B6CD}"/>
              </a:ext>
            </a:extLst>
          </p:cNvPr>
          <p:cNvSpPr txBox="1"/>
          <p:nvPr/>
        </p:nvSpPr>
        <p:spPr>
          <a:xfrm>
            <a:off x="13844003" y="10173427"/>
            <a:ext cx="15916855" cy="82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D51ACBCC-48A2-46E1-9454-36456E4DE960}"/>
              </a:ext>
            </a:extLst>
          </p:cNvPr>
          <p:cNvGrpSpPr/>
          <p:nvPr/>
        </p:nvGrpSpPr>
        <p:grpSpPr>
          <a:xfrm>
            <a:off x="537900" y="37917769"/>
            <a:ext cx="18193304" cy="6752486"/>
            <a:chOff x="24505645" y="25480910"/>
            <a:chExt cx="18193304" cy="3665343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B8E6782-A06F-497F-A68D-83767E9750D9}"/>
                </a:ext>
              </a:extLst>
            </p:cNvPr>
            <p:cNvSpPr txBox="1"/>
            <p:nvPr/>
          </p:nvSpPr>
          <p:spPr>
            <a:xfrm>
              <a:off x="24739769" y="26389674"/>
              <a:ext cx="17959180" cy="2756579"/>
            </a:xfrm>
            <a:prstGeom prst="rect">
              <a:avLst/>
            </a:prstGeom>
            <a:noFill/>
          </p:spPr>
          <p:txBody>
            <a:bodyPr wrap="square" numCol="2" spcCol="360000" rtlCol="0">
              <a:spAutoFit/>
            </a:bodyPr>
            <a:lstStyle/>
            <a:p>
              <a:pPr marL="800100" lvl="1" algn="just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Закон  Белгородской области «О родовых поместьях в Белгородской области». Принят Белгородской областной думой 18 февраля 2010 г. (в ред. законов Белгородской области от 03.05.2011 № 36, от 31.10.2013 № 239) [Электронный ресурс] – режим доступа: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http://bytdobru.info/rodina/2013-10-31-zakon-o-rodovyh-pomestyah-v-belgorodskoi-oblasti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Капинос Р.В. Особенности и перспективы развития аграрных хозяйств экологической направленности (на примере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экодеревень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Российской Федерации). - Белгород, 2020: монография / Р.В. Капинос; общ. ред. Р.В. Капинос. – Белгород: БГАУ, 2020. – 202 с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800100" lvl="1" algn="just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Rural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Settlements in the Form of Eco-Farms in the Context of the Global Economic Crisis / R. Kapinos, A.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Dobrunova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O.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Akupiyan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[et al.] // //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Turismo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Estudos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Práticas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(UERN),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Mossoró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/RN,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Caderno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Suplementar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03, 2020. - P.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565-570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Economics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organization and management of environmental engineering in farms and rural individual entrepreneurs of environmental orientation / R. Kapinos, O.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Akupiyan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D.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Kravchenko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[et al.] // Journal of Physics: Conference Series. Krasnoyarsk Science and Technology City Hall of the Russian Union of Scientific and Engineering Associations. Krasnoyarsk, Russian Federation. - 2020. - P. 52075 – 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52085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800100" lvl="1" algn="just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Капинос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Р.В. Применение сценарного подхода при разработке и прогнозировании результатов региональных программ развития агропромышленного комплекса / Р.В. Капинос, О.С.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Акупиян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В.А.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Ломазов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А.В.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Ломазов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// Инновации в АПК: проблемы и перспективы. - 2020. - № 4 (28). - С. 225-238.</a:t>
              </a:r>
            </a:p>
            <a:p>
              <a:pPr marL="800100" lvl="1" algn="just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2FF4AD2-6737-48EA-BAD2-852180022CE5}"/>
                </a:ext>
              </a:extLst>
            </p:cNvPr>
            <p:cNvSpPr txBox="1"/>
            <p:nvPr/>
          </p:nvSpPr>
          <p:spPr>
            <a:xfrm>
              <a:off x="24505645" y="25480910"/>
              <a:ext cx="18193303" cy="4510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Источники информации и литература</a:t>
              </a:r>
              <a:endPara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5BD3911E-FC4B-4273-AB2A-640AEE92AEDE}"/>
              </a:ext>
            </a:extLst>
          </p:cNvPr>
          <p:cNvGrpSpPr/>
          <p:nvPr/>
        </p:nvGrpSpPr>
        <p:grpSpPr>
          <a:xfrm>
            <a:off x="537900" y="32471146"/>
            <a:ext cx="18193303" cy="3647654"/>
            <a:chOff x="24505646" y="19435480"/>
            <a:chExt cx="18193303" cy="1591189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E1D6E8E1-0302-4E39-B19F-00E570D3909B}"/>
                </a:ext>
              </a:extLst>
            </p:cNvPr>
            <p:cNvSpPr/>
            <p:nvPr/>
          </p:nvSpPr>
          <p:spPr>
            <a:xfrm>
              <a:off x="24505646" y="20266477"/>
              <a:ext cx="18193303" cy="76019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lIns="417561" tIns="208780" rIns="417561" bIns="208780">
              <a:spAutoFit/>
            </a:bodyPr>
            <a:lstStyle/>
            <a:p>
              <a:pPr indent="457200" algn="just"/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F36B5306-C9F9-485C-9A0F-03358F856813}"/>
                </a:ext>
              </a:extLst>
            </p:cNvPr>
            <p:cNvSpPr txBox="1"/>
            <p:nvPr/>
          </p:nvSpPr>
          <p:spPr>
            <a:xfrm>
              <a:off x="24505646" y="19435480"/>
              <a:ext cx="18193303" cy="8309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Заключение</a:t>
              </a:r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2755585C-9095-470A-B808-739B4C7FCAAF}"/>
              </a:ext>
            </a:extLst>
          </p:cNvPr>
          <p:cNvSpPr/>
          <p:nvPr/>
        </p:nvSpPr>
        <p:spPr>
          <a:xfrm>
            <a:off x="13058775" y="15991681"/>
            <a:ext cx="16702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  <a:cs typeface="Arial" pitchFamily="34" charset="0"/>
              </a:rPr>
              <a:t>Таблица 1 </a:t>
            </a:r>
            <a:r>
              <a:rPr lang="ru-RU" sz="3200" b="1" dirty="0" smtClean="0">
                <a:latin typeface="+mj-lt"/>
                <a:cs typeface="Arial" pitchFamily="34" charset="0"/>
              </a:rPr>
              <a:t>- </a:t>
            </a:r>
            <a:r>
              <a:rPr lang="ru-RU" sz="3200" b="1" dirty="0">
                <a:latin typeface="+mj-lt"/>
                <a:cs typeface="Arial" pitchFamily="34" charset="0"/>
              </a:rPr>
              <a:t>Основные </a:t>
            </a:r>
            <a:r>
              <a:rPr lang="ru-RU" sz="3200" b="1" dirty="0" smtClean="0">
                <a:latin typeface="+mj-lt"/>
                <a:cs typeface="Arial" pitchFamily="34" charset="0"/>
              </a:rPr>
              <a:t>проблемы аграрных </a:t>
            </a:r>
            <a:r>
              <a:rPr lang="ru-RU" sz="3200" b="1" dirty="0">
                <a:latin typeface="+mj-lt"/>
                <a:cs typeface="Arial" pitchFamily="34" charset="0"/>
              </a:rPr>
              <a:t>хозяйств экологической </a:t>
            </a:r>
            <a:r>
              <a:rPr lang="ru-RU" sz="3200" b="1" dirty="0" smtClean="0">
                <a:latin typeface="+mj-lt"/>
                <a:cs typeface="Arial" pitchFamily="34" charset="0"/>
              </a:rPr>
              <a:t>направленности и пути их решения </a:t>
            </a:r>
            <a:endParaRPr lang="ru-RU" sz="3200" b="1" dirty="0"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8C217A-1915-4BF3-8103-767B37D2AD40}"/>
              </a:ext>
            </a:extLst>
          </p:cNvPr>
          <p:cNvSpPr txBox="1"/>
          <p:nvPr/>
        </p:nvSpPr>
        <p:spPr>
          <a:xfrm>
            <a:off x="1371291" y="31293440"/>
            <a:ext cx="10884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Уровень интереса к жизни в условиях экопоселений 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азличных сегментов Белгородского рынка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BB9DA8E-D634-436A-BBBF-A9DDC224F7B5}"/>
              </a:ext>
            </a:extLst>
          </p:cNvPr>
          <p:cNvSpPr txBox="1"/>
          <p:nvPr/>
        </p:nvSpPr>
        <p:spPr>
          <a:xfrm>
            <a:off x="772024" y="20010701"/>
            <a:ext cx="11107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Модель аграрного некоммерческого экологического хозяйства на региональном уровне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CFF999-17EC-453F-B349-97A3C440ECC8}"/>
              </a:ext>
            </a:extLst>
          </p:cNvPr>
          <p:cNvSpPr txBox="1"/>
          <p:nvPr/>
        </p:nvSpPr>
        <p:spPr>
          <a:xfrm>
            <a:off x="21156516" y="40286550"/>
            <a:ext cx="672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Модель инновационного кластера Белгородский ГАУ - экопоселения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903B65-4CD7-40BA-91CD-D512930A5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92" y="486236"/>
            <a:ext cx="2958504" cy="295850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7378"/>
              </p:ext>
            </p:extLst>
          </p:nvPr>
        </p:nvGraphicFramePr>
        <p:xfrm>
          <a:off x="13058776" y="17395248"/>
          <a:ext cx="17216437" cy="9828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939"/>
                <a:gridCol w="1874888"/>
                <a:gridCol w="1965253"/>
                <a:gridCol w="12146357"/>
              </a:tblGrid>
              <a:tr h="604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Категория проблемы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проблемы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Возможные способы решения проблемы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02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Экология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Экологический кризис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Принятие экологического кодекса РФ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Ужесточение экологических штрафов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0,1% кредит на экологические виды транспорта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Инновационные кластеры в АПК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Трудовые ресурсы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Дефицит рабочей силы 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Инновационные кластеры в АПК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Предоставление 1 га под родовые поместья в близлежащих областному центру территориях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Беспроцентная ипотека в первые 3 года, 0,1% в последующие годы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0,1% кредит на экологические виды транспорта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Пониженные ставки транспортного налога для сельских жителей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928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Увеличение норматива земли под родовое поместье в зависимости от количества членов семьи – на 2-5 га.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Государственное регулирование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Низкая эффективность государственного стимулирования развития сельских территорий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Инновационные кластеры в АПК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Совершенствование Закона о родовых поместьях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1753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Создание и принятие Закона РФ о развитии </a:t>
                      </a:r>
                      <a:r>
                        <a:rPr lang="ru-RU" sz="2000" dirty="0" smtClean="0">
                          <a:effectLst/>
                        </a:rPr>
                        <a:t>аграрных экологических</a:t>
                      </a:r>
                      <a:r>
                        <a:rPr lang="ru-RU" sz="2000" baseline="0" dirty="0" smtClean="0">
                          <a:effectLst/>
                        </a:rPr>
                        <a:t> хозяйств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Организация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Отсутствие системообразующих центров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Инновационные кластеры в АПК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Предоставление 1 га под родовые поместья в близлежащих областному центру территориях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Создание культурных центров поселений за счет государства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Инновации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Дефицит инновационной техники 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технологии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Инновационные кластеры в АПК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332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Развитие лизинга инновационной техники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846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Освобождение от местных налогов при условии создания и использования инновационной техники и технологий</a:t>
                      </a:r>
                      <a:endParaRPr lang="ru-RU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038" y="27151359"/>
            <a:ext cx="4194175" cy="4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775" y="27151359"/>
            <a:ext cx="4572000" cy="4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818" y="27151359"/>
            <a:ext cx="4340225" cy="4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775" y="27151359"/>
            <a:ext cx="4224043" cy="490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204" y="32471146"/>
            <a:ext cx="11433380" cy="71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3487400"/>
            <a:ext cx="12200101" cy="63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0416"/>
              </p:ext>
            </p:extLst>
          </p:nvPr>
        </p:nvGraphicFramePr>
        <p:xfrm>
          <a:off x="537900" y="33423638"/>
          <a:ext cx="18193304" cy="4477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4725"/>
                <a:gridCol w="9158579"/>
              </a:tblGrid>
              <a:tr h="7080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эффекта от жизнедеятельности экопоселения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Описание эффекта</a:t>
                      </a:r>
                      <a:endParaRPr lang="ru-RU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7080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Экологический эффект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 нарушение и постепенное возрождение экологии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470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Экономический эффект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Рентабельность хозяйства благодаря продукции органического земледелия, изделиям ручного труда и народных ремесел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7080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Социальный эффект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Возрождение родовых многочисленных семей, обеспечение работой и достатком незащищенные слои, молодежь и лиц пенсионного возраста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7080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Психологический эффект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Формирование органического мировоззрения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  <a:tr h="7080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Культурный эффект</a:t>
                      </a:r>
                      <a:endParaRPr lang="ru-RU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культурных центров, возрождающих народные традиции</a:t>
                      </a:r>
                      <a:endParaRPr lang="ru-RU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85" y="21202650"/>
            <a:ext cx="11909889" cy="821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72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814</Words>
  <Application>Microsoft Office PowerPoint</Application>
  <PresentationFormat>Произвольный</PresentationFormat>
  <Paragraphs>95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лаборатории</dc:title>
  <dc:creator>Чунихин Андрей Сергеевич</dc:creator>
  <cp:lastModifiedBy>Травкин Василий Михайлович</cp:lastModifiedBy>
  <cp:revision>39</cp:revision>
  <cp:lastPrinted>2019-01-31T14:03:18Z</cp:lastPrinted>
  <dcterms:created xsi:type="dcterms:W3CDTF">2019-01-31T13:36:07Z</dcterms:created>
  <dcterms:modified xsi:type="dcterms:W3CDTF">2021-04-26T10:45:30Z</dcterms:modified>
</cp:coreProperties>
</file>