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56" r:id="rId2"/>
  </p:sldIdLst>
  <p:sldSz cx="30275213" cy="42803763"/>
  <p:notesSz cx="66690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1">
          <p15:clr>
            <a:srgbClr val="A4A3A4"/>
          </p15:clr>
        </p15:guide>
        <p15:guide id="2" pos="95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370" autoAdjust="0"/>
    <p:restoredTop sz="94394" autoAdjust="0"/>
  </p:normalViewPr>
  <p:slideViewPr>
    <p:cSldViewPr snapToGrid="0">
      <p:cViewPr varScale="1">
        <p:scale>
          <a:sx n="18" d="100"/>
          <a:sy n="18" d="100"/>
        </p:scale>
        <p:origin x="3714" y="168"/>
      </p:cViewPr>
      <p:guideLst>
        <p:guide orient="horz" pos="13481"/>
        <p:guide pos="9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BECFB-446A-4562-8828-3069FFA73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4402" y="7005156"/>
            <a:ext cx="22706410" cy="14902051"/>
          </a:xfrm>
        </p:spPr>
        <p:txBody>
          <a:bodyPr anchor="b"/>
          <a:lstStyle>
            <a:lvl1pPr algn="ctr">
              <a:defRPr sz="148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9CD464-DE1C-47EA-A135-73308B214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5960"/>
            </a:lvl1pPr>
            <a:lvl2pPr marL="1135319" indent="0" algn="ctr">
              <a:buNone/>
              <a:defRPr sz="4966"/>
            </a:lvl2pPr>
            <a:lvl3pPr marL="2270638" indent="0" algn="ctr">
              <a:buNone/>
              <a:defRPr sz="4470"/>
            </a:lvl3pPr>
            <a:lvl4pPr marL="3405957" indent="0" algn="ctr">
              <a:buNone/>
              <a:defRPr sz="3973"/>
            </a:lvl4pPr>
            <a:lvl5pPr marL="4541276" indent="0" algn="ctr">
              <a:buNone/>
              <a:defRPr sz="3973"/>
            </a:lvl5pPr>
            <a:lvl6pPr marL="5676595" indent="0" algn="ctr">
              <a:buNone/>
              <a:defRPr sz="3973"/>
            </a:lvl6pPr>
            <a:lvl7pPr marL="6811914" indent="0" algn="ctr">
              <a:buNone/>
              <a:defRPr sz="3973"/>
            </a:lvl7pPr>
            <a:lvl8pPr marL="7947233" indent="0" algn="ctr">
              <a:buNone/>
              <a:defRPr sz="3973"/>
            </a:lvl8pPr>
            <a:lvl9pPr marL="9082552" indent="0" algn="ctr">
              <a:buNone/>
              <a:defRPr sz="3973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01949-CB9C-4A89-B855-9F4C941FF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CF8C-AEA0-4296-95C4-4BB81920884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493B8A-9167-4F6F-B0A4-574B10B3F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7198E-100F-4E3F-BD42-29833351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AD82-FFA8-4987-BDB6-E3B1202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656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D86E8-37BC-4B88-A33F-BE724DE6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3711A5-4C5D-4D20-BBED-C6EA7B44F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272269-60E2-42B4-A51B-E258CC237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CF8C-AEA0-4296-95C4-4BB81920884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EF499E-56ED-4E00-987E-2EE3CCD97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AC68A2-7BAC-495B-A406-09ABB131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AD82-FFA8-4987-BDB6-E3B1202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95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1CE3C8-2C49-4EB7-913F-40FB7C893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1665699" y="2278904"/>
            <a:ext cx="6528093" cy="3627421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45EC5A-39D9-4538-BA68-DFEAC7A11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081421" y="2278904"/>
            <a:ext cx="19205838" cy="3627421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F59469-0C37-40C1-96F7-796ED31AD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CF8C-AEA0-4296-95C4-4BB81920884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FC0445-7072-4F8C-95A9-4F7B0231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0CF8AF-7B35-48FC-9608-5CCAADA5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AD82-FFA8-4987-BDB6-E3B1202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57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624C1-8B7B-4074-9244-2E1F31DA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CA352-BAD6-481B-884C-626CAFCA7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DBF65A-ABA3-4669-BE8F-B1BA5D95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CF8C-AEA0-4296-95C4-4BB81920884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034871-38BF-4CE8-BBB6-B9EC28DD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D77912-4B3D-432C-AFC9-13CE6457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AD82-FFA8-4987-BDB6-E3B1202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87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0AD69-22C7-41A2-A937-102F99D4D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653" y="10671222"/>
            <a:ext cx="26112371" cy="17805173"/>
          </a:xfrm>
        </p:spPr>
        <p:txBody>
          <a:bodyPr anchor="b"/>
          <a:lstStyle>
            <a:lvl1pPr>
              <a:defRPr sz="148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F144AC-DB5B-488A-B93A-D44161F4C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5653" y="28644839"/>
            <a:ext cx="26112371" cy="9363320"/>
          </a:xfrm>
        </p:spPr>
        <p:txBody>
          <a:bodyPr/>
          <a:lstStyle>
            <a:lvl1pPr marL="0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1pPr>
            <a:lvl2pPr marL="1135319" indent="0">
              <a:buNone/>
              <a:defRPr sz="4966">
                <a:solidFill>
                  <a:schemeClr val="tx1">
                    <a:tint val="75000"/>
                  </a:schemeClr>
                </a:solidFill>
              </a:defRPr>
            </a:lvl2pPr>
            <a:lvl3pPr marL="2270638" indent="0">
              <a:buNone/>
              <a:defRPr sz="4470">
                <a:solidFill>
                  <a:schemeClr val="tx1">
                    <a:tint val="75000"/>
                  </a:schemeClr>
                </a:solidFill>
              </a:defRPr>
            </a:lvl3pPr>
            <a:lvl4pPr marL="3405957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4pPr>
            <a:lvl5pPr marL="4541276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5pPr>
            <a:lvl6pPr marL="5676595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6pPr>
            <a:lvl7pPr marL="6811914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7pPr>
            <a:lvl8pPr marL="7947233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8pPr>
            <a:lvl9pPr marL="9082552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E52360-E785-4ED3-97B9-0CFF3C6E3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CF8C-AEA0-4296-95C4-4BB81920884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DF008C-C850-41CC-B979-95C360304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3173AD-A775-4A26-A1EE-0A6F531E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AD82-FFA8-4987-BDB6-E3B1202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840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F087C-1E82-4B01-9CB8-A3C316B98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D1E752-20C4-4C2C-9725-46530EB12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78DC7C-6F2D-4C5B-AE28-CDDB108B4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F6E176-9C1E-421C-9AD2-B6991472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CF8C-AEA0-4296-95C4-4BB81920884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A2422E-B770-40C2-B4DA-7E22523C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02DC31-5E0C-48A7-8099-78FF4C89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AD82-FFA8-4987-BDB6-E3B1202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372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6D59D-1670-475C-B8D9-B2128C127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64" y="2278907"/>
            <a:ext cx="26112371" cy="827341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DFD767-5CE5-4373-9ECD-EE6662BF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5365" y="10492870"/>
            <a:ext cx="12807833" cy="5142393"/>
          </a:xfrm>
        </p:spPr>
        <p:txBody>
          <a:bodyPr anchor="b"/>
          <a:lstStyle>
            <a:lvl1pPr marL="0" indent="0">
              <a:buNone/>
              <a:defRPr sz="5960" b="1"/>
            </a:lvl1pPr>
            <a:lvl2pPr marL="1135319" indent="0">
              <a:buNone/>
              <a:defRPr sz="4966" b="1"/>
            </a:lvl2pPr>
            <a:lvl3pPr marL="2270638" indent="0">
              <a:buNone/>
              <a:defRPr sz="4470" b="1"/>
            </a:lvl3pPr>
            <a:lvl4pPr marL="3405957" indent="0">
              <a:buNone/>
              <a:defRPr sz="3973" b="1"/>
            </a:lvl4pPr>
            <a:lvl5pPr marL="4541276" indent="0">
              <a:buNone/>
              <a:defRPr sz="3973" b="1"/>
            </a:lvl5pPr>
            <a:lvl6pPr marL="5676595" indent="0">
              <a:buNone/>
              <a:defRPr sz="3973" b="1"/>
            </a:lvl6pPr>
            <a:lvl7pPr marL="6811914" indent="0">
              <a:buNone/>
              <a:defRPr sz="3973" b="1"/>
            </a:lvl7pPr>
            <a:lvl8pPr marL="7947233" indent="0">
              <a:buNone/>
              <a:defRPr sz="3973" b="1"/>
            </a:lvl8pPr>
            <a:lvl9pPr marL="9082552" indent="0">
              <a:buNone/>
              <a:defRPr sz="397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619836-AA38-4A56-9CAC-48B96D4BB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85365" y="15635264"/>
            <a:ext cx="12807833" cy="22997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D5ECBD-CA85-4971-BE25-254F44F43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26827" y="10492870"/>
            <a:ext cx="12870909" cy="5142393"/>
          </a:xfrm>
        </p:spPr>
        <p:txBody>
          <a:bodyPr anchor="b"/>
          <a:lstStyle>
            <a:lvl1pPr marL="0" indent="0">
              <a:buNone/>
              <a:defRPr sz="5960" b="1"/>
            </a:lvl1pPr>
            <a:lvl2pPr marL="1135319" indent="0">
              <a:buNone/>
              <a:defRPr sz="4966" b="1"/>
            </a:lvl2pPr>
            <a:lvl3pPr marL="2270638" indent="0">
              <a:buNone/>
              <a:defRPr sz="4470" b="1"/>
            </a:lvl3pPr>
            <a:lvl4pPr marL="3405957" indent="0">
              <a:buNone/>
              <a:defRPr sz="3973" b="1"/>
            </a:lvl4pPr>
            <a:lvl5pPr marL="4541276" indent="0">
              <a:buNone/>
              <a:defRPr sz="3973" b="1"/>
            </a:lvl5pPr>
            <a:lvl6pPr marL="5676595" indent="0">
              <a:buNone/>
              <a:defRPr sz="3973" b="1"/>
            </a:lvl6pPr>
            <a:lvl7pPr marL="6811914" indent="0">
              <a:buNone/>
              <a:defRPr sz="3973" b="1"/>
            </a:lvl7pPr>
            <a:lvl8pPr marL="7947233" indent="0">
              <a:buNone/>
              <a:defRPr sz="3973" b="1"/>
            </a:lvl8pPr>
            <a:lvl9pPr marL="9082552" indent="0">
              <a:buNone/>
              <a:defRPr sz="397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6CFDC8-3A8A-445E-BDFA-DC4E0C956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326827" y="15635264"/>
            <a:ext cx="12870909" cy="22997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CD48879-97FE-4EA9-9C21-C966CA647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CF8C-AEA0-4296-95C4-4BB81920884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40913-0B2D-4EF3-8D1C-ED703E35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2B70AF-5EC4-4DC4-A1F1-23B3038D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AD82-FFA8-4987-BDB6-E3B1202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9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2AA66-AB42-48C4-9386-707BABCF6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91775A-3D11-4447-B7D7-503B6C2B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CF8C-AEA0-4296-95C4-4BB81920884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BA2680-782C-4C2F-A695-D5B119C3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0DC986-38FD-4292-9EBF-CCE91F84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AD82-FFA8-4987-BDB6-E3B1202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64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13981E-EC3D-4B6E-9826-CEB1D20D1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CF8C-AEA0-4296-95C4-4BB81920884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6FE02B8-C755-472B-B3C9-2B6C40F56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F64B30-986A-40F5-8CE1-123571E2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AD82-FFA8-4987-BDB6-E3B1202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466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0388F-EFA0-4084-BD80-EC147909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66" y="2853584"/>
            <a:ext cx="9764543" cy="9987545"/>
          </a:xfrm>
        </p:spPr>
        <p:txBody>
          <a:bodyPr anchor="b"/>
          <a:lstStyle>
            <a:lvl1pPr>
              <a:defRPr sz="794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B2E16E-2AC7-41B7-A2E3-8747CE384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0909" y="6162952"/>
            <a:ext cx="15326827" cy="30418415"/>
          </a:xfrm>
        </p:spPr>
        <p:txBody>
          <a:bodyPr/>
          <a:lstStyle>
            <a:lvl1pPr>
              <a:defRPr sz="7946"/>
            </a:lvl1pPr>
            <a:lvl2pPr>
              <a:defRPr sz="6953"/>
            </a:lvl2pPr>
            <a:lvl3pPr>
              <a:defRPr sz="5960"/>
            </a:lvl3pPr>
            <a:lvl4pPr>
              <a:defRPr sz="4966"/>
            </a:lvl4pPr>
            <a:lvl5pPr>
              <a:defRPr sz="4966"/>
            </a:lvl5pPr>
            <a:lvl6pPr>
              <a:defRPr sz="4966"/>
            </a:lvl6pPr>
            <a:lvl7pPr>
              <a:defRPr sz="4966"/>
            </a:lvl7pPr>
            <a:lvl8pPr>
              <a:defRPr sz="4966"/>
            </a:lvl8pPr>
            <a:lvl9pPr>
              <a:defRPr sz="496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467272-28E7-43AF-830D-4F89D438B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5366" y="12841129"/>
            <a:ext cx="9764543" cy="23789780"/>
          </a:xfrm>
        </p:spPr>
        <p:txBody>
          <a:bodyPr/>
          <a:lstStyle>
            <a:lvl1pPr marL="0" indent="0">
              <a:buNone/>
              <a:defRPr sz="3973"/>
            </a:lvl1pPr>
            <a:lvl2pPr marL="1135319" indent="0">
              <a:buNone/>
              <a:defRPr sz="3476"/>
            </a:lvl2pPr>
            <a:lvl3pPr marL="2270638" indent="0">
              <a:buNone/>
              <a:defRPr sz="2980"/>
            </a:lvl3pPr>
            <a:lvl4pPr marL="3405957" indent="0">
              <a:buNone/>
              <a:defRPr sz="2483"/>
            </a:lvl4pPr>
            <a:lvl5pPr marL="4541276" indent="0">
              <a:buNone/>
              <a:defRPr sz="2483"/>
            </a:lvl5pPr>
            <a:lvl6pPr marL="5676595" indent="0">
              <a:buNone/>
              <a:defRPr sz="2483"/>
            </a:lvl6pPr>
            <a:lvl7pPr marL="6811914" indent="0">
              <a:buNone/>
              <a:defRPr sz="2483"/>
            </a:lvl7pPr>
            <a:lvl8pPr marL="7947233" indent="0">
              <a:buNone/>
              <a:defRPr sz="2483"/>
            </a:lvl8pPr>
            <a:lvl9pPr marL="9082552" indent="0">
              <a:buNone/>
              <a:defRPr sz="248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3E8F66-6A42-4097-B350-2DD8DC3C4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CF8C-AEA0-4296-95C4-4BB81920884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0492CA-12F2-4CEA-B81D-82FC33B1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072AB9-7067-457F-BAAC-4EE66C4D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AD82-FFA8-4987-BDB6-E3B1202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49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A6D8F-513D-4B57-8D56-F9725DCA0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66" y="2853584"/>
            <a:ext cx="9764543" cy="9987545"/>
          </a:xfrm>
        </p:spPr>
        <p:txBody>
          <a:bodyPr anchor="b"/>
          <a:lstStyle>
            <a:lvl1pPr>
              <a:defRPr sz="794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7E8AB0-231C-439B-BCAC-105D49191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870909" y="6162952"/>
            <a:ext cx="15326827" cy="30418415"/>
          </a:xfrm>
        </p:spPr>
        <p:txBody>
          <a:bodyPr/>
          <a:lstStyle>
            <a:lvl1pPr marL="0" indent="0">
              <a:buNone/>
              <a:defRPr sz="7946"/>
            </a:lvl1pPr>
            <a:lvl2pPr marL="1135319" indent="0">
              <a:buNone/>
              <a:defRPr sz="6953"/>
            </a:lvl2pPr>
            <a:lvl3pPr marL="2270638" indent="0">
              <a:buNone/>
              <a:defRPr sz="5960"/>
            </a:lvl3pPr>
            <a:lvl4pPr marL="3405957" indent="0">
              <a:buNone/>
              <a:defRPr sz="4966"/>
            </a:lvl4pPr>
            <a:lvl5pPr marL="4541276" indent="0">
              <a:buNone/>
              <a:defRPr sz="4966"/>
            </a:lvl5pPr>
            <a:lvl6pPr marL="5676595" indent="0">
              <a:buNone/>
              <a:defRPr sz="4966"/>
            </a:lvl6pPr>
            <a:lvl7pPr marL="6811914" indent="0">
              <a:buNone/>
              <a:defRPr sz="4966"/>
            </a:lvl7pPr>
            <a:lvl8pPr marL="7947233" indent="0">
              <a:buNone/>
              <a:defRPr sz="4966"/>
            </a:lvl8pPr>
            <a:lvl9pPr marL="9082552" indent="0">
              <a:buNone/>
              <a:defRPr sz="4966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1D5B22-FAA2-4801-B0F7-9CEBD21CE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5366" y="12841129"/>
            <a:ext cx="9764543" cy="23789780"/>
          </a:xfrm>
        </p:spPr>
        <p:txBody>
          <a:bodyPr/>
          <a:lstStyle>
            <a:lvl1pPr marL="0" indent="0">
              <a:buNone/>
              <a:defRPr sz="3973"/>
            </a:lvl1pPr>
            <a:lvl2pPr marL="1135319" indent="0">
              <a:buNone/>
              <a:defRPr sz="3476"/>
            </a:lvl2pPr>
            <a:lvl3pPr marL="2270638" indent="0">
              <a:buNone/>
              <a:defRPr sz="2980"/>
            </a:lvl3pPr>
            <a:lvl4pPr marL="3405957" indent="0">
              <a:buNone/>
              <a:defRPr sz="2483"/>
            </a:lvl4pPr>
            <a:lvl5pPr marL="4541276" indent="0">
              <a:buNone/>
              <a:defRPr sz="2483"/>
            </a:lvl5pPr>
            <a:lvl6pPr marL="5676595" indent="0">
              <a:buNone/>
              <a:defRPr sz="2483"/>
            </a:lvl6pPr>
            <a:lvl7pPr marL="6811914" indent="0">
              <a:buNone/>
              <a:defRPr sz="2483"/>
            </a:lvl7pPr>
            <a:lvl8pPr marL="7947233" indent="0">
              <a:buNone/>
              <a:defRPr sz="2483"/>
            </a:lvl8pPr>
            <a:lvl9pPr marL="9082552" indent="0">
              <a:buNone/>
              <a:defRPr sz="248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05E27C-25B8-446E-9268-E8BC38C8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CF8C-AEA0-4296-95C4-4BB81920884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803CAD-02C9-4F75-A88C-F434D0FF2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1669C7-AB93-4327-8D01-5767627F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AD82-FFA8-4987-BDB6-E3B1202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73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9132A-BFBD-4ACD-9831-BBC4E073B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421" y="2278907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43D1CA-A0DA-43B8-9BD7-4E5EAF8FF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F0E117-E679-4FF0-A827-1B7009322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81421" y="39672750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ECF8C-AEA0-4296-95C4-4BB81920884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2BB516-68B6-45A5-AE6A-759B93D1C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28665" y="39672750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84992F-BCAF-4A96-83FF-5676240C1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381869" y="39672750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CAD82-FFA8-4987-BDB6-E3B1202A3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63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2270638" rtl="0" eaLnBrk="1" latinLnBrk="0" hangingPunct="1">
        <a:lnSpc>
          <a:spcPct val="90000"/>
        </a:lnSpc>
        <a:spcBef>
          <a:spcPct val="0"/>
        </a:spcBef>
        <a:buNone/>
        <a:defRPr sz="10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7660" indent="-567660" algn="l" defTabSz="2270638" rtl="0" eaLnBrk="1" latinLnBrk="0" hangingPunct="1">
        <a:lnSpc>
          <a:spcPct val="90000"/>
        </a:lnSpc>
        <a:spcBef>
          <a:spcPts val="2483"/>
        </a:spcBef>
        <a:buFont typeface="Arial" panose="020B0604020202020204" pitchFamily="34" charset="0"/>
        <a:buChar char="•"/>
        <a:defRPr sz="6953" kern="1200">
          <a:solidFill>
            <a:schemeClr val="tx1"/>
          </a:solidFill>
          <a:latin typeface="+mn-lt"/>
          <a:ea typeface="+mn-ea"/>
          <a:cs typeface="+mn-cs"/>
        </a:defRPr>
      </a:lvl1pPr>
      <a:lvl2pPr marL="1702979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2838298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966" kern="1200">
          <a:solidFill>
            <a:schemeClr val="tx1"/>
          </a:solidFill>
          <a:latin typeface="+mn-lt"/>
          <a:ea typeface="+mn-ea"/>
          <a:cs typeface="+mn-cs"/>
        </a:defRPr>
      </a:lvl3pPr>
      <a:lvl4pPr marL="3973617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4pPr>
      <a:lvl5pPr marL="5108936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5pPr>
      <a:lvl6pPr marL="6244255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6pPr>
      <a:lvl7pPr marL="7379574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7pPr>
      <a:lvl8pPr marL="8514893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8pPr>
      <a:lvl9pPr marL="9650212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135319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2pPr>
      <a:lvl3pPr marL="2270638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3pPr>
      <a:lvl4pPr marL="3405957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4pPr>
      <a:lvl5pPr marL="4541276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5pPr>
      <a:lvl6pPr marL="5676595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6pPr>
      <a:lvl7pPr marL="6811914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7pPr>
      <a:lvl8pPr marL="7947233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8pPr>
      <a:lvl9pPr marL="9082552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Верхний колонтитул 1">
            <a:extLst>
              <a:ext uri="{FF2B5EF4-FFF2-40B4-BE49-F238E27FC236}">
                <a16:creationId xmlns:a16="http://schemas.microsoft.com/office/drawing/2014/main" id="{CDCA2142-EB28-43F6-9F77-908B42181D5E}"/>
              </a:ext>
            </a:extLst>
          </p:cNvPr>
          <p:cNvSpPr txBox="1">
            <a:spLocks/>
          </p:cNvSpPr>
          <p:nvPr/>
        </p:nvSpPr>
        <p:spPr>
          <a:xfrm>
            <a:off x="0" y="591008"/>
            <a:ext cx="30275213" cy="1504949"/>
          </a:xfrm>
          <a:prstGeom prst="rect">
            <a:avLst/>
          </a:prstGeom>
        </p:spPr>
        <p:txBody>
          <a:bodyPr vert="horz" lIns="90038" tIns="45018" rIns="90038" bIns="45018" rtlCol="0" anchor="b">
            <a:noAutofit/>
          </a:bodyPr>
          <a:lstStyle>
            <a:lvl1pPr algn="ctr" defTabSz="22706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 kern="1200">
                <a:solidFill>
                  <a:schemeClr val="tx1"/>
                </a:solidFill>
                <a:latin typeface="+mn-lt"/>
                <a:ea typeface="+mj-ea"/>
                <a:cs typeface="+mn-cs"/>
              </a:defRPr>
            </a:lvl1pPr>
          </a:lstStyle>
          <a:p>
            <a:pPr>
              <a:defRPr/>
            </a:pPr>
            <a:r>
              <a:rPr lang="ru-RU" sz="5000" dirty="0"/>
              <a:t>МИНИСТЕРСТВО СЕЛЬСКОГО ХОЗЯЙСТВА РОССИЙСКОЙ ФЕДЕРАЦИИ</a:t>
            </a:r>
          </a:p>
          <a:p>
            <a:pPr>
              <a:defRPr/>
            </a:pPr>
            <a:r>
              <a:rPr lang="ru-RU" sz="5000" dirty="0"/>
              <a:t>ФГБОУ ВО Белгородский ГАУ</a:t>
            </a:r>
          </a:p>
        </p:txBody>
      </p:sp>
      <p:sp>
        <p:nvSpPr>
          <p:cNvPr id="24" name="Верхний колонтитул 1">
            <a:extLst>
              <a:ext uri="{FF2B5EF4-FFF2-40B4-BE49-F238E27FC236}">
                <a16:creationId xmlns:a16="http://schemas.microsoft.com/office/drawing/2014/main" id="{EA138A3F-6A51-4B2C-81D9-89956403F425}"/>
              </a:ext>
            </a:extLst>
          </p:cNvPr>
          <p:cNvSpPr txBox="1">
            <a:spLocks/>
          </p:cNvSpPr>
          <p:nvPr/>
        </p:nvSpPr>
        <p:spPr>
          <a:xfrm>
            <a:off x="3574352" y="4974648"/>
            <a:ext cx="23161769" cy="2502569"/>
          </a:xfrm>
          <a:prstGeom prst="rect">
            <a:avLst/>
          </a:prstGeom>
        </p:spPr>
        <p:txBody>
          <a:bodyPr lIns="90038" tIns="45018" rIns="90038" bIns="45018"/>
          <a:lstStyle>
            <a:defPPr>
              <a:defRPr lang="ru-RU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2466" indent="-43048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2pPr>
            <a:lvl3pPr marL="3684929" indent="-86670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3pPr>
            <a:lvl4pPr marL="5533133" indent="-13086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4pPr>
            <a:lvl5pPr marL="7375600" indent="-174488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5pPr>
            <a:lvl6pPr marL="8265262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6pPr>
            <a:lvl7pPr marL="9918314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7pPr>
            <a:lvl8pPr marL="11571366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8pPr>
            <a:lvl9pPr marL="13224419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sz="5000" dirty="0"/>
              <a:t>Сотрудники:    Н.И. </a:t>
            </a:r>
            <a:r>
              <a:rPr lang="ru-RU" sz="5000" dirty="0" err="1"/>
              <a:t>Обернихина</a:t>
            </a:r>
            <a:r>
              <a:rPr lang="ru-RU" sz="5000" dirty="0"/>
              <a:t>, </a:t>
            </a:r>
            <a:r>
              <a:rPr lang="ru-RU" sz="5000" dirty="0" err="1"/>
              <a:t>Л.В.Трубаева</a:t>
            </a:r>
            <a:r>
              <a:rPr lang="ru-RU" sz="5000" dirty="0"/>
              <a:t>, Н.В. </a:t>
            </a:r>
            <a:r>
              <a:rPr lang="ru-RU" sz="5000" dirty="0" err="1"/>
              <a:t>Явников</a:t>
            </a:r>
            <a:r>
              <a:rPr lang="ru-RU" sz="5000" dirty="0"/>
              <a:t>, Л.А. Дронова, </a:t>
            </a:r>
            <a:r>
              <a:rPr lang="ru-RU" sz="5000" dirty="0" err="1"/>
              <a:t>А.С.Куковская</a:t>
            </a:r>
            <a:endParaRPr lang="ru-RU" sz="5000" dirty="0"/>
          </a:p>
        </p:txBody>
      </p:sp>
      <p:sp>
        <p:nvSpPr>
          <p:cNvPr id="25" name="Верхний колонтитул 1">
            <a:extLst>
              <a:ext uri="{FF2B5EF4-FFF2-40B4-BE49-F238E27FC236}">
                <a16:creationId xmlns:a16="http://schemas.microsoft.com/office/drawing/2014/main" id="{02061AB9-3247-4960-A232-C29D5BFD1FF3}"/>
              </a:ext>
            </a:extLst>
          </p:cNvPr>
          <p:cNvSpPr txBox="1">
            <a:spLocks/>
          </p:cNvSpPr>
          <p:nvPr/>
        </p:nvSpPr>
        <p:spPr>
          <a:xfrm>
            <a:off x="3857702" y="2316638"/>
            <a:ext cx="22559806" cy="798512"/>
          </a:xfrm>
          <a:prstGeom prst="rect">
            <a:avLst/>
          </a:prstGeom>
        </p:spPr>
        <p:txBody>
          <a:bodyPr lIns="90038" tIns="45018" rIns="90038" bIns="45018"/>
          <a:lstStyle>
            <a:defPPr>
              <a:defRPr lang="ru-RU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2466" indent="-43048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2pPr>
            <a:lvl3pPr marL="3684929" indent="-86670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3pPr>
            <a:lvl4pPr marL="5533133" indent="-13086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4pPr>
            <a:lvl5pPr marL="7375600" indent="-174488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5pPr>
            <a:lvl6pPr marL="8265262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6pPr>
            <a:lvl7pPr marL="9918314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7pPr>
            <a:lvl8pPr marL="11571366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8pPr>
            <a:lvl9pPr marL="13224419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sz="5000" b="1" dirty="0">
                <a:solidFill>
                  <a:schemeClr val="accent1"/>
                </a:solidFill>
              </a:rPr>
              <a:t>Испытательная лаборатория</a:t>
            </a:r>
          </a:p>
        </p:txBody>
      </p:sp>
      <p:sp>
        <p:nvSpPr>
          <p:cNvPr id="34" name="Верхний колонтитул 1">
            <a:extLst>
              <a:ext uri="{FF2B5EF4-FFF2-40B4-BE49-F238E27FC236}">
                <a16:creationId xmlns:a16="http://schemas.microsoft.com/office/drawing/2014/main" id="{CBA561BF-F014-4528-BAA0-8E7DCB4990FF}"/>
              </a:ext>
            </a:extLst>
          </p:cNvPr>
          <p:cNvSpPr txBox="1">
            <a:spLocks/>
          </p:cNvSpPr>
          <p:nvPr/>
        </p:nvSpPr>
        <p:spPr>
          <a:xfrm>
            <a:off x="1" y="3400354"/>
            <a:ext cx="29760857" cy="2825578"/>
          </a:xfrm>
          <a:prstGeom prst="rect">
            <a:avLst/>
          </a:prstGeom>
          <a:ln>
            <a:noFill/>
          </a:ln>
        </p:spPr>
        <p:txBody>
          <a:bodyPr lIns="90038" tIns="45018" rIns="90038" bIns="45018"/>
          <a:lstStyle>
            <a:defPPr>
              <a:defRPr lang="ru-RU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2466" indent="-43048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2pPr>
            <a:lvl3pPr marL="3684929" indent="-86670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3pPr>
            <a:lvl4pPr marL="5533133" indent="-13086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4pPr>
            <a:lvl5pPr marL="7375600" indent="-174488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5pPr>
            <a:lvl6pPr marL="8265262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6pPr>
            <a:lvl7pPr marL="9918314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7pPr>
            <a:lvl8pPr marL="11571366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8pPr>
            <a:lvl9pPr marL="13224419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ru-RU" sz="5400" u="sng" dirty="0"/>
              <a:t> Испытательная лаборатория и микробиологическая лаборатория</a:t>
            </a:r>
            <a:endParaRPr lang="ru-RU" sz="5400" dirty="0"/>
          </a:p>
          <a:p>
            <a:r>
              <a:rPr lang="ru-RU" sz="5400" u="sng" dirty="0"/>
              <a:t>на базе ФГБОУ ВО Белгородского ГАУ»</a:t>
            </a:r>
            <a:endParaRPr lang="ru-RU" sz="5400" dirty="0"/>
          </a:p>
        </p:txBody>
      </p:sp>
      <p:sp>
        <p:nvSpPr>
          <p:cNvPr id="39" name="Верхний колонтитул 1">
            <a:extLst>
              <a:ext uri="{FF2B5EF4-FFF2-40B4-BE49-F238E27FC236}">
                <a16:creationId xmlns:a16="http://schemas.microsoft.com/office/drawing/2014/main" id="{23F0DBC5-47F8-46D3-B520-F58E32AA5D73}"/>
              </a:ext>
            </a:extLst>
          </p:cNvPr>
          <p:cNvSpPr txBox="1">
            <a:spLocks/>
          </p:cNvSpPr>
          <p:nvPr/>
        </p:nvSpPr>
        <p:spPr>
          <a:xfrm>
            <a:off x="4415403" y="12730079"/>
            <a:ext cx="5507037" cy="411163"/>
          </a:xfrm>
          <a:prstGeom prst="rect">
            <a:avLst/>
          </a:prstGeom>
          <a:ln>
            <a:noFill/>
          </a:ln>
        </p:spPr>
        <p:txBody>
          <a:bodyPr lIns="90038" tIns="45018" rIns="90038" bIns="45018"/>
          <a:lstStyle>
            <a:defPPr>
              <a:defRPr lang="ru-RU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42466" indent="-43048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2pPr>
            <a:lvl3pPr marL="3684929" indent="-86670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3pPr>
            <a:lvl4pPr marL="5533133" indent="-13086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4pPr>
            <a:lvl5pPr marL="7375600" indent="-174488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5pPr>
            <a:lvl6pPr marL="8265262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6pPr>
            <a:lvl7pPr marL="9918314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7pPr>
            <a:lvl8pPr marL="11571366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8pPr>
            <a:lvl9pPr marL="13224419" algn="l" defTabSz="3306105" rtl="0" eaLnBrk="1" latinLnBrk="0" hangingPunct="1">
              <a:defRPr kern="1200">
                <a:solidFill>
                  <a:schemeClr val="tx1"/>
                </a:solidFill>
                <a:latin typeface="맑은 고딕" panose="020B0503020000020004" pitchFamily="34" charset="-127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endParaRPr lang="ru-RU" sz="10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281EDA0-CB93-4D53-826F-2AABC0001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84" y="677445"/>
            <a:ext cx="2613992" cy="27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3C15E36-521F-46C8-B1FA-CFAFCC4E3314}"/>
              </a:ext>
            </a:extLst>
          </p:cNvPr>
          <p:cNvGrpSpPr/>
          <p:nvPr/>
        </p:nvGrpSpPr>
        <p:grpSpPr>
          <a:xfrm>
            <a:off x="612531" y="6378543"/>
            <a:ext cx="12720283" cy="3182304"/>
            <a:chOff x="174288" y="2279772"/>
            <a:chExt cx="12720283" cy="3182304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57D59A2F-06BA-46A5-881B-1DCFB9315AF5}"/>
                </a:ext>
              </a:extLst>
            </p:cNvPr>
            <p:cNvSpPr/>
            <p:nvPr/>
          </p:nvSpPr>
          <p:spPr>
            <a:xfrm>
              <a:off x="307238" y="3378445"/>
              <a:ext cx="12584340" cy="208363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 lIns="417561" tIns="208780" rIns="417561" bIns="20878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600" b="1" dirty="0">
                  <a:latin typeface="Arial" pitchFamily="34" charset="0"/>
                </a:rPr>
                <a:t> </a:t>
              </a:r>
              <a:r>
                <a:rPr lang="ru-RU" altLang="ru-RU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Оказание испытательной лабораторией Белгородского ГАУ услуг на сумму не менее  1,5 млн. руб. к концу 2020 года.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AB8C3B-8439-448E-A218-23F9155E5001}"/>
                </a:ext>
              </a:extLst>
            </p:cNvPr>
            <p:cNvSpPr txBox="1"/>
            <p:nvPr/>
          </p:nvSpPr>
          <p:spPr>
            <a:xfrm>
              <a:off x="174288" y="2279772"/>
              <a:ext cx="12720283" cy="83099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ru-RU" sz="4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Цель</a:t>
              </a:r>
              <a:endParaRPr lang="ru-RU" sz="4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4FD40C1D-4724-4D69-8133-06C8E007E535}"/>
              </a:ext>
            </a:extLst>
          </p:cNvPr>
          <p:cNvGrpSpPr/>
          <p:nvPr/>
        </p:nvGrpSpPr>
        <p:grpSpPr>
          <a:xfrm>
            <a:off x="13277227" y="6378543"/>
            <a:ext cx="15969444" cy="6181287"/>
            <a:chOff x="-445986" y="11071489"/>
            <a:chExt cx="12920095" cy="6181287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032C826F-AD64-4F65-9940-3751CBC944A9}"/>
                </a:ext>
              </a:extLst>
            </p:cNvPr>
            <p:cNvSpPr/>
            <p:nvPr/>
          </p:nvSpPr>
          <p:spPr>
            <a:xfrm>
              <a:off x="-403435" y="11845158"/>
              <a:ext cx="12877544" cy="540761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 lIns="417561" tIns="208780" rIns="417561" bIns="208780">
              <a:spAutoFit/>
            </a:bodyPr>
            <a:lstStyle/>
            <a:p>
              <a:pPr marL="342900" indent="-342900" algn="just">
                <a:buFontTx/>
                <a:buChar char="-"/>
                <a:defRPr/>
              </a:pPr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Формирование и структурирование  сопровождения научно-исследовательской деятельности университета и факультетов </a:t>
              </a:r>
              <a:r>
                <a:rPr lang="ru-RU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БелГАУ</a:t>
              </a:r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рамках управления продукционным процессом в Агро-сфере, а также в области охраны окружающей среды.</a:t>
              </a:r>
            </a:p>
            <a:p>
              <a:pPr marL="342900" indent="-342900" algn="just">
                <a:buFontTx/>
                <a:buChar char="-"/>
                <a:defRPr/>
              </a:pPr>
              <a:r>
                <a:rPr lang="ru-RU" alt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Получение разрешения по учету, контролю и оценки уровня продуктивности и качества продукции, племенной ценности животных (лаборатория селекционного контроля качества молока).</a:t>
              </a:r>
            </a:p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Выполнение договоров на создание (передачу) научно-технической продукции (работ). Подготовка экспертных заключений в рамках работ НИР.</a:t>
              </a:r>
              <a:endParaRPr lang="ru-RU" altLang="ru-RU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B0A515-F7DA-4428-A3F6-A415CF270B4B}"/>
                </a:ext>
              </a:extLst>
            </p:cNvPr>
            <p:cNvSpPr txBox="1"/>
            <p:nvPr/>
          </p:nvSpPr>
          <p:spPr>
            <a:xfrm>
              <a:off x="-445986" y="11071489"/>
              <a:ext cx="12877544" cy="83099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ru-RU" sz="4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Задачи</a:t>
              </a:r>
              <a:endPara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BD3911E-FC4B-4273-AB2A-640AEE92AEDE}"/>
              </a:ext>
            </a:extLst>
          </p:cNvPr>
          <p:cNvGrpSpPr/>
          <p:nvPr/>
        </p:nvGrpSpPr>
        <p:grpSpPr>
          <a:xfrm>
            <a:off x="363091" y="34716418"/>
            <a:ext cx="18193303" cy="1591189"/>
            <a:chOff x="24505646" y="19435480"/>
            <a:chExt cx="18193303" cy="1591189"/>
          </a:xfrm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E1D6E8E1-0302-4E39-B19F-00E570D3909B}"/>
                </a:ext>
              </a:extLst>
            </p:cNvPr>
            <p:cNvSpPr/>
            <p:nvPr/>
          </p:nvSpPr>
          <p:spPr>
            <a:xfrm>
              <a:off x="24505646" y="20266477"/>
              <a:ext cx="18193303" cy="76019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 lIns="417561" tIns="208780" rIns="417561" bIns="208780">
              <a:spAutoFit/>
            </a:bodyPr>
            <a:lstStyle/>
            <a:p>
              <a:pPr indent="457200" algn="just"/>
              <a:endParaRPr lang="ru-RU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36B5306-C9F9-485C-9A0F-03358F856813}"/>
                </a:ext>
              </a:extLst>
            </p:cNvPr>
            <p:cNvSpPr txBox="1"/>
            <p:nvPr/>
          </p:nvSpPr>
          <p:spPr>
            <a:xfrm>
              <a:off x="24505646" y="19435480"/>
              <a:ext cx="18193303" cy="83099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8C217A-1915-4BF3-8103-767B37D2AD40}"/>
              </a:ext>
            </a:extLst>
          </p:cNvPr>
          <p:cNvSpPr txBox="1"/>
          <p:nvPr/>
        </p:nvSpPr>
        <p:spPr>
          <a:xfrm>
            <a:off x="240633" y="35512013"/>
            <a:ext cx="18315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с хозяйствами и предприятиями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03B65-4CD7-40BA-91CD-D512930A5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392" y="486236"/>
            <a:ext cx="2958504" cy="2958504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32" y="21139433"/>
            <a:ext cx="6425119" cy="921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3880" y="20934948"/>
            <a:ext cx="6397850" cy="941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59743" y="36849743"/>
            <a:ext cx="8514247" cy="562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9" descr="D:\Документы\Явников\ФОТО\Лаборатория\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3642" y="32292454"/>
            <a:ext cx="9142062" cy="800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0633" y="37677180"/>
            <a:ext cx="19130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43" name="Picture 10" descr="https://mvl-saratov.ru/wp-content/uploads/2019/07/1-2-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1381125"/>
            <a:ext cx="15875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47" y="20766505"/>
            <a:ext cx="7066325" cy="1033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0" descr="https://mvl-saratov.ru/wp-content/uploads/2019/07/1-2-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1533525"/>
            <a:ext cx="15875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563" y="12730079"/>
            <a:ext cx="6590084" cy="736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394625" y="19154274"/>
            <a:ext cx="92999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 день испытательная лаборатория - лаборатория одна из первых в Белгородской области,  получила разрешение проводить селекционный контроль качества молока.  Получение этого статуса означает признание вуза и его роли в проведении селекционного  контроля качества молока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277227" y="12770449"/>
            <a:ext cx="995084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 Федеральным законом « О племенном животноводстве», Правил в области племенного животноводства « Виды организаций, осуществляющих деятельность в области племенного животноводства»        № 431 от 17 ноября 2011г., ФГБОУ  ВО  Белгородский ГАУ Приказом Минсельхоза России № 571  от 28.09.2020г.  получил  свидетельство о регистрации в государственном племенном регистре «Лаборатория селекционного контроля качества молока» (Свидетельство № 011225).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72026" y="37169516"/>
            <a:ext cx="116205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AutoNum type="arabicPeriod"/>
              <a:defRPr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 «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Разуменский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>
              <a:buFont typeface="Wingdings 2" pitchFamily="18" charset="2"/>
              <a:buAutoNum type="arabicPeriod"/>
              <a:defRPr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ООО «Бутово»;</a:t>
            </a:r>
          </a:p>
          <a:p>
            <a:pPr>
              <a:buFont typeface="Wingdings 2" pitchFamily="18" charset="2"/>
              <a:buAutoNum type="arabicPeriod"/>
              <a:defRPr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 « Большевик»;</a:t>
            </a:r>
          </a:p>
          <a:p>
            <a:pPr>
              <a:buFont typeface="Wingdings 2" pitchFamily="18" charset="2"/>
              <a:buAutoNum type="arabicPeriod"/>
              <a:defRPr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"Молочник»;</a:t>
            </a:r>
          </a:p>
          <a:p>
            <a:pPr>
              <a:buFont typeface="Wingdings 2" pitchFamily="18" charset="2"/>
              <a:buAutoNum type="arabicPeriod"/>
              <a:defRPr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ОГАУ «ИКЦ АПК»;</a:t>
            </a:r>
          </a:p>
          <a:p>
            <a:pPr>
              <a:buFont typeface="Wingdings 2" pitchFamily="18" charset="2"/>
              <a:buAutoNum type="arabicPeriod"/>
              <a:defRPr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«НПО «Алексеевское»;</a:t>
            </a:r>
          </a:p>
          <a:p>
            <a:pPr>
              <a:buFont typeface="Wingdings 2" pitchFamily="18" charset="2"/>
              <a:buAutoNum type="arabicPeriod"/>
              <a:defRPr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Агроуниверсал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>
              <a:buFont typeface="Wingdings 2" pitchFamily="18" charset="2"/>
              <a:buAutoNum type="arabicPeriod"/>
              <a:defRPr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«ФГБНУ ФАНЦ РАН»;</a:t>
            </a:r>
          </a:p>
          <a:p>
            <a:pPr>
              <a:buFont typeface="Wingdings 2" pitchFamily="18" charset="2"/>
              <a:buAutoNum type="arabicPeriod"/>
              <a:defRPr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СПК «Колхоз им.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В.Я.Горина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400000">
            <a:off x="14772894" y="23730037"/>
            <a:ext cx="6751353" cy="649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612531" y="9818962"/>
            <a:ext cx="11858573" cy="11449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проведения химических  исследований-соответствие требованиям безопасности:   </a:t>
            </a:r>
          </a:p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токсичных элементов (кадмий, ртуть, свинец, мышьяк);</a:t>
            </a:r>
          </a:p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нитратов, нитритов; </a:t>
            </a:r>
          </a:p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кормовых питательных веществ; </a:t>
            </a:r>
          </a:p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физико-химических показателей кормов;</a:t>
            </a:r>
          </a:p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массовой доли биогенных макро- и микроэлементов;</a:t>
            </a:r>
          </a:p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проведения исследований в микробиологической лаборатории:</a:t>
            </a:r>
          </a:p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проведение оценки состояния здоровья животных и птицы</a:t>
            </a:r>
          </a:p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гематологическим и биохимическим показателям крови; </a:t>
            </a:r>
          </a:p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биохимическим показателям состояния тканей, костей, </a:t>
            </a:r>
          </a:p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покровов и внутренних органов;</a:t>
            </a:r>
          </a:p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пищевых продуктов, продовольственного сырья, питьевой воды, кормов и производственный контроль пищевых и перерабатывающих предприятий.</a:t>
            </a:r>
          </a:p>
          <a:p>
            <a:pPr algn="just">
              <a:defRPr/>
            </a:pPr>
            <a:r>
              <a:rPr lang="ru-RU" dirty="0"/>
              <a:t>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107784" y="30351068"/>
            <a:ext cx="159195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лицензия позволяет лаборатории выполнять оценку состояния здоровья сельскохозяйственных животных и поголовья птицы по показателям микробиологической безопасности, в части недопущение в реализации недоброкачественного и опасного продовольственного сырья и пищевых продуктов животного и растительного происхождения, несоответствующих ветеринарно-санитарным требованиям к качеству и безопасности по микробиологическим показателям</a:t>
            </a:r>
            <a:r>
              <a:rPr lang="ru-RU" altLang="ru-RU" dirty="0"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072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</TotalTime>
  <Words>460</Words>
  <Application>Microsoft Office PowerPoint</Application>
  <PresentationFormat>Произвольный</PresentationFormat>
  <Paragraphs>38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Wingdings 2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лаборатории</dc:title>
  <dc:creator>Чунихин Андрей Сергеевич</dc:creator>
  <cp:lastModifiedBy>Скрипник Мария Максимовна</cp:lastModifiedBy>
  <cp:revision>45</cp:revision>
  <cp:lastPrinted>2019-01-31T14:03:18Z</cp:lastPrinted>
  <dcterms:created xsi:type="dcterms:W3CDTF">2019-01-31T13:36:07Z</dcterms:created>
  <dcterms:modified xsi:type="dcterms:W3CDTF">2021-04-21T10:40:12Z</dcterms:modified>
</cp:coreProperties>
</file>