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70" autoAdjust="0"/>
  </p:normalViewPr>
  <p:slideViewPr>
    <p:cSldViewPr snapToGrid="0">
      <p:cViewPr>
        <p:scale>
          <a:sx n="20" d="100"/>
          <a:sy n="20" d="100"/>
        </p:scale>
        <p:origin x="-2826" y="-72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E766B-CCDD-4465-8DEE-E9AB738158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33BCA-AC57-4655-9C48-D6AEB0BBD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94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B1EA3-0586-4DD5-83A7-4510318C075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0E188-E1BE-46A1-B724-EDF00DC65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0E188-E1BE-46A1-B724-EDF00DC650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8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ABECFB-446A-4562-8828-3069FFA73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05156"/>
            <a:ext cx="22706410" cy="14902051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C9CD464-DE1C-47EA-A135-73308B214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D01949-CB9C-4A89-B855-9F4C941F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493B8A-9167-4F6F-B0A4-574B10B3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B7198E-100F-4E3F-BD42-29833351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5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D86E8-37BC-4B88-A33F-BE724DE6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3711A5-4C5D-4D20-BBED-C6EA7B44F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272269-60E2-42B4-A51B-E258CC23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EF499E-56ED-4E00-987E-2EE3CCD9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AC68A2-7BAC-495B-A406-09ABB131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11CE3C8-2C49-4EB7-913F-40FB7C893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78904"/>
            <a:ext cx="6528093" cy="3627421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B45EC5A-39D9-4538-BA68-DFEAC7A11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F59469-0C37-40C1-96F7-796ED31A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FC0445-7072-4F8C-95A9-4F7B0231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0CF8AF-7B35-48FC-9608-5CCAADA5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7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8624C1-8B7B-4074-9244-2E1F31DA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ACA352-BAD6-481B-884C-626CAFCA7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DBF65A-ABA3-4669-BE8F-B1BA5D95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034871-38BF-4CE8-BBB6-B9EC28DD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D77912-4B3D-432C-AFC9-13CE6457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7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90AD69-22C7-41A2-A937-102F99D4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671222"/>
            <a:ext cx="26112371" cy="17805173"/>
          </a:xfrm>
        </p:spPr>
        <p:txBody>
          <a:bodyPr anchor="b"/>
          <a:lstStyle>
            <a:lvl1pPr>
              <a:defRPr sz="148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F144AC-DB5B-488A-B93A-D44161F4C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644839"/>
            <a:ext cx="26112371" cy="9363320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319" indent="0">
              <a:buNone/>
              <a:defRPr sz="4966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E52360-E785-4ED3-97B9-0CFF3C6E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DF008C-C850-41CC-B979-95C360304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3173AD-A775-4A26-A1EE-0A6F531E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4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6F087C-1E82-4B01-9CB8-A3C316B9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1E752-20C4-4C2C-9725-46530EB12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078DC7C-6F2D-4C5B-AE28-CDDB108B4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F6E176-9C1E-421C-9AD2-B6991472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A2422E-B770-40C2-B4DA-7E22523C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02DC31-5E0C-48A7-8099-78FF4C89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7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E6D59D-1670-475C-B8D9-B2128C12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78907"/>
            <a:ext cx="26112371" cy="827341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DFD767-5CE5-4373-9ECD-EE6662BFE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492870"/>
            <a:ext cx="12807833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619836-AA38-4A56-9CAC-48B96D4BB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635264"/>
            <a:ext cx="12807833" cy="22997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9D5ECBD-CA85-4971-BE25-254F44F43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492870"/>
            <a:ext cx="12870909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26CFDC8-3A8A-445E-BDFA-DC4E0C956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635264"/>
            <a:ext cx="12870909" cy="22997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CD48879-97FE-4EA9-9C21-C966CA64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D40913-0B2D-4EF3-8D1C-ED703E35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D2B70AF-5EC4-4DC4-A1F1-23B3038D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9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2AA66-AB42-48C4-9386-707BABCF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891775A-3D11-4447-B7D7-503B6C2B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BA2680-782C-4C2F-A695-D5B119C3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40DC986-38FD-4292-9EBF-CCE91F84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4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13981E-EC3D-4B6E-9826-CEB1D20D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6FE02B8-C755-472B-B3C9-2B6C40F5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F64B30-986A-40F5-8CE1-123571E2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6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F0388F-EFA0-4084-BD80-EC147909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B2E16E-2AC7-41B7-A2E3-8747CE384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467272-28E7-43AF-830D-4F89D438B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3E8F66-6A42-4097-B350-2DD8DC3C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0492CA-12F2-4CEA-B81D-82FC33B1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072AB9-7067-457F-BAAC-4EE66C4D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9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AA6D8F-513D-4B57-8D56-F9725DCA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47E8AB0-231C-439B-BCAC-105D49191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1D5B22-FAA2-4801-B0F7-9CEBD21CE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05E27C-25B8-446E-9268-E8BC38C8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803CAD-02C9-4F75-A88C-F434D0FF2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51669C7-AB93-4327-8D01-5767627F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3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09132A-BFBD-4ACD-9831-BBC4E073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43D1CA-A0DA-43B8-9BD7-4E5EAF8F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F0E117-E679-4FF0-A827-1B7009322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CF8C-AEA0-4296-95C4-4BB81920884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2BB516-68B6-45A5-AE6A-759B93D1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84992F-BCAF-4A96-83FF-5676240C1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3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Верхний колонтитул 1">
            <a:extLst>
              <a:ext uri="{FF2B5EF4-FFF2-40B4-BE49-F238E27FC236}">
                <a16:creationId xmlns:a16="http://schemas.microsoft.com/office/drawing/2014/main" xmlns="" id="{CDCA2142-EB28-43F6-9F77-908B42181D5E}"/>
              </a:ext>
            </a:extLst>
          </p:cNvPr>
          <p:cNvSpPr txBox="1">
            <a:spLocks/>
          </p:cNvSpPr>
          <p:nvPr/>
        </p:nvSpPr>
        <p:spPr>
          <a:xfrm>
            <a:off x="-2" y="399256"/>
            <a:ext cx="30275213" cy="1355552"/>
          </a:xfrm>
          <a:prstGeom prst="rect">
            <a:avLst/>
          </a:prstGeom>
        </p:spPr>
        <p:txBody>
          <a:bodyPr vert="horz" lIns="90038" tIns="45018" rIns="90038" bIns="45018" rtlCol="0" anchor="b">
            <a:noAutofit/>
          </a:bodyPr>
          <a:lstStyle>
            <a:lvl1pPr algn="ctr" defTabSz="22706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ru-RU" sz="4000" dirty="0"/>
              <a:t>МИНИСТЕРСТВО СЕЛЬСКОГО ХОЗЯЙСТВА РОССИЙСКОЙ ФЕДЕРАЦИИ</a:t>
            </a:r>
          </a:p>
          <a:p>
            <a:pPr>
              <a:defRPr/>
            </a:pPr>
            <a:r>
              <a:rPr lang="ru-RU" sz="4000" dirty="0"/>
              <a:t>ФГБОУ ВО Белгородский государственный аграрный университет имени В.Я. Горина</a:t>
            </a:r>
          </a:p>
        </p:txBody>
      </p:sp>
      <p:sp>
        <p:nvSpPr>
          <p:cNvPr id="24" name="Верхний колонтитул 1">
            <a:extLst>
              <a:ext uri="{FF2B5EF4-FFF2-40B4-BE49-F238E27FC236}">
                <a16:creationId xmlns:a16="http://schemas.microsoft.com/office/drawing/2014/main" xmlns="" id="{EA138A3F-6A51-4B2C-81D9-89956403F425}"/>
              </a:ext>
            </a:extLst>
          </p:cNvPr>
          <p:cNvSpPr txBox="1">
            <a:spLocks/>
          </p:cNvSpPr>
          <p:nvPr/>
        </p:nvSpPr>
        <p:spPr>
          <a:xfrm>
            <a:off x="937663" y="4423081"/>
            <a:ext cx="11192485" cy="5717869"/>
          </a:xfrm>
          <a:prstGeom prst="rect">
            <a:avLst/>
          </a:prstGeom>
        </p:spPr>
        <p:txBody>
          <a:bodyPr lIns="90038" tIns="45018" rIns="90038" bIns="45018"/>
          <a:lstStyle>
            <a:defPPr>
              <a:defRPr lang="ru-RU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2466" indent="-43048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2pPr>
            <a:lvl3pPr marL="3684929" indent="-86670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3pPr>
            <a:lvl4pPr marL="5533133" indent="-1308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4pPr>
            <a:lvl5pPr marL="7375600" indent="-17448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5pPr>
            <a:lvl6pPr marL="8265262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6pPr>
            <a:lvl7pPr marL="9918314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7pPr>
            <a:lvl8pPr marL="11571366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8pPr>
            <a:lvl9pPr marL="13224419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Заведующая лабораторией: </a:t>
            </a:r>
          </a:p>
          <a:p>
            <a:pPr algn="l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к.т.н., доцент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Каледина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Марина Васильевна</a:t>
            </a:r>
          </a:p>
          <a:p>
            <a:pPr algn="l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Творческий коллектив: </a:t>
            </a:r>
          </a:p>
          <a:p>
            <a:pPr algn="l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к.б.н., доцент А.Н. Федосова, </a:t>
            </a:r>
          </a:p>
          <a:p>
            <a:pPr algn="l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к.т.н., доцент Н.П. Шевченко, </a:t>
            </a:r>
          </a:p>
          <a:p>
            <a:pPr algn="l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к.с.-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х.н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Л.В.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Волощенко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к.с.-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х.н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И.А.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Байдина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к.с.-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х.н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Т.А. Малахова</a:t>
            </a:r>
          </a:p>
          <a:p>
            <a:pPr algn="l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к.с.-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х.н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., доцент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Ордина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Н.Б.</a:t>
            </a:r>
          </a:p>
          <a:p>
            <a:pPr>
              <a:defRPr/>
            </a:pPr>
            <a:endParaRPr lang="ru-RU" sz="4000" dirty="0"/>
          </a:p>
        </p:txBody>
      </p:sp>
      <p:sp>
        <p:nvSpPr>
          <p:cNvPr id="25" name="Верхний колонтитул 1">
            <a:extLst>
              <a:ext uri="{FF2B5EF4-FFF2-40B4-BE49-F238E27FC236}">
                <a16:creationId xmlns:a16="http://schemas.microsoft.com/office/drawing/2014/main" xmlns="" id="{02061AB9-3247-4960-A232-C29D5BFD1FF3}"/>
              </a:ext>
            </a:extLst>
          </p:cNvPr>
          <p:cNvSpPr txBox="1">
            <a:spLocks/>
          </p:cNvSpPr>
          <p:nvPr/>
        </p:nvSpPr>
        <p:spPr>
          <a:xfrm>
            <a:off x="4267907" y="2067892"/>
            <a:ext cx="23044684" cy="798512"/>
          </a:xfrm>
          <a:prstGeom prst="rect">
            <a:avLst/>
          </a:prstGeom>
        </p:spPr>
        <p:txBody>
          <a:bodyPr lIns="90038" tIns="45018" rIns="90038" bIns="45018"/>
          <a:lstStyle>
            <a:defPPr>
              <a:defRPr lang="ru-RU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2466" indent="-43048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2pPr>
            <a:lvl3pPr marL="3684929" indent="-86670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3pPr>
            <a:lvl4pPr marL="5533133" indent="-1308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4pPr>
            <a:lvl5pPr marL="7375600" indent="-17448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5pPr>
            <a:lvl6pPr marL="8265262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6pPr>
            <a:lvl7pPr marL="9918314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7pPr>
            <a:lvl8pPr marL="11571366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8pPr>
            <a:lvl9pPr marL="13224419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4800" b="1" dirty="0"/>
              <a:t>Учебно-научная лаборатория исследования сырья </a:t>
            </a:r>
          </a:p>
          <a:p>
            <a:pPr>
              <a:defRPr/>
            </a:pPr>
            <a:r>
              <a:rPr lang="ru-RU" sz="4800" b="1" dirty="0"/>
              <a:t>и продуктов животного происхождения</a:t>
            </a:r>
          </a:p>
        </p:txBody>
      </p:sp>
      <p:sp>
        <p:nvSpPr>
          <p:cNvPr id="34" name="Верхний колонтитул 1">
            <a:extLst>
              <a:ext uri="{FF2B5EF4-FFF2-40B4-BE49-F238E27FC236}">
                <a16:creationId xmlns:a16="http://schemas.microsoft.com/office/drawing/2014/main" xmlns="" id="{CBA561BF-F014-4528-BAA0-8E7DCB4990FF}"/>
              </a:ext>
            </a:extLst>
          </p:cNvPr>
          <p:cNvSpPr txBox="1">
            <a:spLocks/>
          </p:cNvSpPr>
          <p:nvPr/>
        </p:nvSpPr>
        <p:spPr>
          <a:xfrm>
            <a:off x="4004908" y="2866404"/>
            <a:ext cx="22820313" cy="2579470"/>
          </a:xfrm>
          <a:prstGeom prst="rect">
            <a:avLst/>
          </a:prstGeom>
          <a:ln>
            <a:noFill/>
          </a:ln>
        </p:spPr>
        <p:txBody>
          <a:bodyPr lIns="90038" tIns="45018" rIns="90038" bIns="45018"/>
          <a:lstStyle>
            <a:defPPr>
              <a:defRPr lang="ru-RU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2466" indent="-43048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2pPr>
            <a:lvl3pPr marL="3684929" indent="-86670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3pPr>
            <a:lvl4pPr marL="5533133" indent="-1308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4pPr>
            <a:lvl5pPr marL="7375600" indent="-17448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5pPr>
            <a:lvl6pPr marL="8265262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6pPr>
            <a:lvl7pPr marL="9918314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7pPr>
            <a:lvl8pPr marL="11571366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8pPr>
            <a:lvl9pPr marL="13224419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440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3281EDA0-CB93-4D53-826F-2AABC000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3495"/>
            <a:ext cx="2613992" cy="272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43C15E36-521F-46C8-B1FA-CFAFCC4E3314}"/>
              </a:ext>
            </a:extLst>
          </p:cNvPr>
          <p:cNvGrpSpPr/>
          <p:nvPr/>
        </p:nvGrpSpPr>
        <p:grpSpPr>
          <a:xfrm>
            <a:off x="13379285" y="9184578"/>
            <a:ext cx="16443019" cy="18289347"/>
            <a:chOff x="76107" y="2638140"/>
            <a:chExt cx="12994536" cy="1803517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7D59A2F-06BA-46A5-881B-1DCFB9315AF5}"/>
                </a:ext>
              </a:extLst>
            </p:cNvPr>
            <p:cNvSpPr/>
            <p:nvPr/>
          </p:nvSpPr>
          <p:spPr>
            <a:xfrm>
              <a:off x="76107" y="2638140"/>
              <a:ext cx="12994536" cy="180351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lIns="417561" tIns="208780" rIns="417561" bIns="208780">
              <a:spAutoFit/>
            </a:bodyPr>
            <a:lstStyle/>
            <a:p>
              <a:pPr indent="457200" algn="just"/>
              <a:endParaRPr lang="ru-RU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6AB8C3B-8439-448E-A218-23F9155E5001}"/>
                </a:ext>
              </a:extLst>
            </p:cNvPr>
            <p:cNvSpPr txBox="1"/>
            <p:nvPr/>
          </p:nvSpPr>
          <p:spPr>
            <a:xfrm>
              <a:off x="88066" y="2638140"/>
              <a:ext cx="12982577" cy="655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Результаты научной деятельности</a:t>
              </a:r>
            </a:p>
          </p:txBody>
        </p:sp>
      </p:grpSp>
      <p:pic>
        <p:nvPicPr>
          <p:cNvPr id="1026" name="Picture 2" descr="G:\НАУЧНАЯ ЛАБОРАТОРИЯ\пат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109" y="15549214"/>
            <a:ext cx="3657607" cy="521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43C15E36-521F-46C8-B1FA-CFAFCC4E3314}"/>
              </a:ext>
            </a:extLst>
          </p:cNvPr>
          <p:cNvGrpSpPr/>
          <p:nvPr/>
        </p:nvGrpSpPr>
        <p:grpSpPr>
          <a:xfrm>
            <a:off x="342901" y="21252461"/>
            <a:ext cx="12183579" cy="8366637"/>
            <a:chOff x="-402332" y="-2340040"/>
            <a:chExt cx="12627339" cy="2154972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57D59A2F-06BA-46A5-881B-1DCFB9315AF5}"/>
                </a:ext>
              </a:extLst>
            </p:cNvPr>
            <p:cNvSpPr/>
            <p:nvPr/>
          </p:nvSpPr>
          <p:spPr>
            <a:xfrm>
              <a:off x="-402332" y="-2244060"/>
              <a:ext cx="12627339" cy="205899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lIns="417561" tIns="208780" rIns="417561" bIns="208780">
              <a:spAutoFit/>
            </a:bodyPr>
            <a:lstStyle/>
            <a:p>
              <a:pPr indent="457200" algn="just"/>
              <a:endParaRPr lang="ru-RU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6AB8C3B-8439-448E-A218-23F9155E5001}"/>
                </a:ext>
              </a:extLst>
            </p:cNvPr>
            <p:cNvSpPr txBox="1"/>
            <p:nvPr/>
          </p:nvSpPr>
          <p:spPr>
            <a:xfrm>
              <a:off x="-387800" y="-2340040"/>
              <a:ext cx="12612807" cy="17306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43C15E36-521F-46C8-B1FA-CFAFCC4E3314}"/>
              </a:ext>
            </a:extLst>
          </p:cNvPr>
          <p:cNvGrpSpPr/>
          <p:nvPr/>
        </p:nvGrpSpPr>
        <p:grpSpPr>
          <a:xfrm>
            <a:off x="13379285" y="28547787"/>
            <a:ext cx="12726938" cy="8273679"/>
            <a:chOff x="76107" y="2674292"/>
            <a:chExt cx="12818465" cy="1704420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57D59A2F-06BA-46A5-881B-1DCFB9315AF5}"/>
                </a:ext>
              </a:extLst>
            </p:cNvPr>
            <p:cNvSpPr/>
            <p:nvPr/>
          </p:nvSpPr>
          <p:spPr>
            <a:xfrm>
              <a:off x="76107" y="2674292"/>
              <a:ext cx="12818465" cy="17044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lIns="417561" tIns="208780" rIns="417561" bIns="208780">
              <a:spAutoFit/>
            </a:bodyPr>
            <a:lstStyle/>
            <a:p>
              <a:pPr indent="457200" algn="just"/>
              <a:endParaRPr lang="ru-RU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B6AB8C3B-8439-448E-A218-23F9155E5001}"/>
                </a:ext>
              </a:extLst>
            </p:cNvPr>
            <p:cNvSpPr txBox="1"/>
            <p:nvPr/>
          </p:nvSpPr>
          <p:spPr>
            <a:xfrm>
              <a:off x="76107" y="2674292"/>
              <a:ext cx="12818465" cy="14582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СНО «Будущие пищевики»</a:t>
              </a:r>
            </a:p>
          </p:txBody>
        </p:sp>
      </p:grpSp>
      <p:pic>
        <p:nvPicPr>
          <p:cNvPr id="1031" name="Picture 7" descr="E:\патент 2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26" y="10410080"/>
            <a:ext cx="3307454" cy="466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57D59A2F-06BA-46A5-881B-1DCFB9315AF5}"/>
              </a:ext>
            </a:extLst>
          </p:cNvPr>
          <p:cNvSpPr/>
          <p:nvPr/>
        </p:nvSpPr>
        <p:spPr>
          <a:xfrm>
            <a:off x="356922" y="11117842"/>
            <a:ext cx="8471155" cy="9436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417561" tIns="208780" rIns="417561" bIns="208780">
            <a:spAutoFit/>
          </a:bodyPr>
          <a:lstStyle/>
          <a:p>
            <a:pPr indent="457200" algn="just"/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B6AB8C3B-8439-448E-A218-23F9155E5001}"/>
              </a:ext>
            </a:extLst>
          </p:cNvPr>
          <p:cNvSpPr txBox="1"/>
          <p:nvPr/>
        </p:nvSpPr>
        <p:spPr>
          <a:xfrm>
            <a:off x="342902" y="10441237"/>
            <a:ext cx="8471154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научной работы</a:t>
            </a:r>
          </a:p>
        </p:txBody>
      </p:sp>
      <p:pic>
        <p:nvPicPr>
          <p:cNvPr id="1032" name="Picture 8" descr="C:\Users\Marina\Downloads\зюбан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347" y="28576249"/>
            <a:ext cx="2977381" cy="40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rina\Downloads\зюбан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855" y="33025509"/>
            <a:ext cx="2977380" cy="40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531" y="37546684"/>
            <a:ext cx="2874197" cy="470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995" y="37546684"/>
            <a:ext cx="3637621" cy="493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418" y="37470996"/>
            <a:ext cx="3700023" cy="493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3">
            <a:extLst>
              <a:ext uri="{FF2B5EF4-FFF2-40B4-BE49-F238E27FC236}">
                <a16:creationId xmlns:a16="http://schemas.microsoft.com/office/drawing/2014/main" xmlns="" id="{28D1880D-75D4-42D4-B9E5-51806309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956" y="37470996"/>
            <a:ext cx="3517266" cy="493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93375"/>
              </p:ext>
            </p:extLst>
          </p:nvPr>
        </p:nvGraphicFramePr>
        <p:xfrm>
          <a:off x="13425781" y="9938257"/>
          <a:ext cx="16415293" cy="175356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38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767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9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Полученные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результаты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3905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«Разработка технологии функциональных мясных продуктов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эмульгированного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 типа» по заявке Министерства сельского хозяйства РФ от 23.06.17 г. № 4.6.16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изучены функционально-технологические растительной добавки–ламинарии</a:t>
                      </a:r>
                    </a:p>
                    <a:p>
                      <a:pPr algn="just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определен оптимальный уровень введения морской капусты в рецептуру колбасных изделий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эмульгированного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 типа.</a:t>
                      </a:r>
                    </a:p>
                    <a:p>
                      <a:pPr algn="just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разработана технология и рецептура мясного продукта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эмульгированного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 типа функционального назначения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2156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«Новые подходы к созданию функциональных продуктов для замкнутой системы переработки молочного сырья с использованием полисахаридов», договор №2.6.18 от 14.07.2017 г, заказчик Белгородский ГАУ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Разработана и апробирована гипотеза, объясняющая механизм фракционирования молочного сырья пектинами;</a:t>
                      </a:r>
                    </a:p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Оптимизированы технологические параметры получения фракций различного молочного сырья;</a:t>
                      </a:r>
                    </a:p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Исследованы технологические свойства и биологическая ценность фракций как сырья для функциональных молочных продуктов;</a:t>
                      </a:r>
                    </a:p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Разработана принципиальная схема переработки молочного сырья в функциональные продукты на основе технологии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биомембранного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 разделения;</a:t>
                      </a:r>
                    </a:p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Разработаны технологии функциональных продуктов и определена их биологическая ценность.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6655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Получение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кислых олигосахаридов пектина и оценка их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бифидогенного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 действия, от 25.04.18, заказчик Белгородский ГАУ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- доказана возможность гидролиза молекулы пектина хлебопекарными дрожжами 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Saccharomyces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cerevisiae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и препаратом марки 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LALLZYME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С–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MAX,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содержащего комплекс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пектинолитических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 ферментов, выделенного из дрожжей рода (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Saccharomyces);</a:t>
                      </a:r>
                    </a:p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доказано положительное влияние пектина и продуктов его гидролиза на рост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пробиотических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 молочнокислых культур и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бифидобактерий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5985">
                <a:tc>
                  <a:txBody>
                    <a:bodyPr/>
                    <a:lstStyle/>
                    <a:p>
                      <a:pPr marL="0" marR="0" lvl="0" indent="0" algn="l" defTabSz="2270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«Разработка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бифидогенной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 кормовой добавки для сельскохозяйственных животных и птицы на основе ферментативного гидролиза пектина» по заявке Министерства сельского хозяйства РФ, 2019 г.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270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В результате исследований разработаны технологические параметры ферментации (гидролиза) пектина для получения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пребиотических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 компонентов в молочной сыворотке; проведена оценка кормовой добавки по биологической ценности; разработана технологическая схема производства кормовой добавки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бифидогенного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 действия.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7530">
                <a:tc>
                  <a:txBody>
                    <a:bodyPr/>
                    <a:lstStyle/>
                    <a:p>
                      <a:pPr marL="0" marR="0" lvl="0" indent="0" algn="l" defTabSz="2270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соглашение №2 от 17 июля 2020 г. «Разработка технологий функциональных продуктов питания на основе нетрадиционных видов сырья»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В результате исследований изучены функционально-технологические свойства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спирулины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 и возможность ее применения в пищевой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подукции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, разработаны рецептуры функциональных паштетов и кисломолочного мороженого со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спирулиной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57D59A2F-06BA-46A5-881B-1DCFB9315AF5}"/>
              </a:ext>
            </a:extLst>
          </p:cNvPr>
          <p:cNvSpPr/>
          <p:nvPr/>
        </p:nvSpPr>
        <p:spPr>
          <a:xfrm>
            <a:off x="342901" y="30113590"/>
            <a:ext cx="12183579" cy="124374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417561" tIns="208780" rIns="417561" bIns="208780">
            <a:spAutoFit/>
          </a:bodyPr>
          <a:lstStyle/>
          <a:p>
            <a:pPr indent="457200" algn="just"/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6AB8C3B-8439-448E-A218-23F9155E5001}"/>
              </a:ext>
            </a:extLst>
          </p:cNvPr>
          <p:cNvSpPr txBox="1"/>
          <p:nvPr/>
        </p:nvSpPr>
        <p:spPr>
          <a:xfrm>
            <a:off x="342903" y="30071611"/>
            <a:ext cx="12183577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Значимые публикации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1721" y="29533871"/>
            <a:ext cx="126545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базе лаборатории функционирует студенческое научное общество «Будущие пищевики». Студенческое научное общество помогает решить задачу повышения качества подготовки специалистов пищевой отрасли в области продуктов питания животного происхождения путем овладения студентами передовых достижений пищевой биотехнологии; расширяет и углубляет знаний студентов в области теоретических основ изучаемых дисциплин. </a:t>
            </a: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СНО - это группа студентов, которое формирует данное общество на добровольных началах, как правило, в него приходят студенты, успешно занимающиеся по всем учебным дисциплинам. Любой студент, независимо от того входит ли он в состав СНО или нет, но который успешно усваивает учебную программу, зачастую проявляет повышенный интерес к научно-исследовательской работе кафедры продуктов питания животного происхождения. Результаты своих исследований студенты представляют в виде публикаций, участия в конференциях различного уровня, конкурсов на лучшую работу среди студентов 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1327" y="11598321"/>
            <a:ext cx="828675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	Теоретические и практические подходы разработки технологий продуктов животного происхождения функционального и лечебно-профилактического назначения.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	 Научные и практические аспекты производства комбинированных и функциональных продуктов на основе вторичного молочного/мясного сырья</a:t>
            </a:r>
          </a:p>
          <a:p>
            <a:pPr indent="457200"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	Исследование свойств сырья и продуктов питания животного происхождения для регулирования их качества и безопасности</a:t>
            </a:r>
          </a:p>
          <a:p>
            <a:pPr indent="457200"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4. Изучение функционально-технологических свойств пищевых добавок и их применение в отрасли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328" y="22139648"/>
            <a:ext cx="828675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базе учебно-научной лаборатории исследования сырья и продуктов животного происхождения обучающиеся направлений подготовки 19.03.03, 19.04.03 Продукты питания животного происхождения в рамках лабораторно-практических занятий осваивают общепрофессиональные и профессиональные компетенции, методики оценки качества сырья и готовой продукции, получают практические навыки, проходят учебную и производственную практику, выполняют  научные исследования и выпускные квалификационные работы. </a:t>
            </a: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Сотрудники лаборатории регулярно проводят образовательные экскурсии и мастер-классы для школьников - будущих абитуриентов, участников научно-практических конференций и лиц, обучающихся на курсах повышения квалификации.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18" y="22139648"/>
            <a:ext cx="3358763" cy="403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Z:\Факультеты\Технологический факультет\технологии сырья и продуктов животного происхождения\СОТРУДНИКИ ТСиПЖП\лаборатория кафедры\фото кафедра\IMG_0287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9"/>
          <a:stretch/>
        </p:blipFill>
        <p:spPr bwMode="auto">
          <a:xfrm>
            <a:off x="9167717" y="26255413"/>
            <a:ext cx="3358763" cy="31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1325" y="30963273"/>
            <a:ext cx="11985155" cy="1148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Каледина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М.В. Технологические особенности получения функциональных ферментированных напитков с биологически активными веществами из растительного сырья/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Каледина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М.В.,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И.А., Шевченко Н.П., Евдокимов И.А.// Современная наука и инновации. 2017. № 3 (19). С. 95-99.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Каледина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М.В. Использование полисахаридов в функциональных продуктах / М.В.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Каледина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А.Н. Федосова,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О.А.Уколова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// Молочная промышленность. -2017. -№ 6.- С. 65-67.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Каледина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Пребиотики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функциональные молочные продукты: монография / М.В.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Каледина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Издательство: Белгородский государственный аграрный университет имени В.Я. Горина (Майский). 2017 – с.139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Федосова А.Н. Анормальное молоко: нетипичные пороки и их причины/Федосова А.Н.,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Каледина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М.В., Шевченко Н.П.// Молочная промышленность. 2018. № 4. С. 24-26.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Федосова А.Н. Разработка функционального продукта с медом на основе концентрата натурального казеина / Федосова А.Н.,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Каледина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М.В. // Вестник Красноярского государственного аграрного университета. 2015. № 11 (110). С. 109-115.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Каледина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М.В. Исследование технологических параметров производства крем-сыра «Каймак»/М.В.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Каледина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//Вестник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КрасГАУ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2016. №11. –С. 72-77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Fedosova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A.N. Apple pectin and natural honey in the closed milk processing cycle /A.N.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Fedosova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M.V.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Kaledina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// Foods and Raw Materials. - 2015.  - Vol. 3. -  № 2.  - P. 49-59.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Fedosova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A.N. New approaches to creating functional products for a closed milk-polysaccharide system/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Fedosova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A.N.,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Kaledina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M.V.//Foods and Raw Materials. 2017.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Т. 5. № 2. С. 44-53.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Fedosova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A.N. The Phenomenon Of Pectin And Its Use In The Dairy Industry/A.N.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Fedosova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M.V.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Kaledina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N.P. Shevchenko, L.V.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Voloshchenko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I.A.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Baydina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//Research Journal of Pharmaceutical, Biological and Chemical Sciences. 2018. 9(5). p.p.950-959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Shevchenko N.P. Non-traditional vegetable raw materials in creating the new types of food products of animal origin/ N.P. Shevchenko, M.V.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Kaledina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L.V.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Voloshchenko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I.A.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Baydina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A.I. Shevchenko//Ponte vol.73. 2017. №12/SI. pp.98-108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 Каледина М.В.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Спирулина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как перспективная биологически активная добавка в инновационные пищевые продукты с пользой для здоровья/ М.В. Каледина, А.Н. Федосова, Л.В.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Волощенко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Н.П. Шевченко, И.А.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// Современная наука и инновации. – 2020. - № 3(31). – С.217-231.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12. Федосова А. Н.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Психротрофные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бактерии сырого молока в технологии полутвердых сыров/ Федосова А. Н., Каледина М. В.,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Волощенко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Л. В. //Хранение и переработка сельскохозяйственного сырья.- №3. - 2020.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13. Каледина М.В. Перспективная технология производства мягких сыров/ М.В. Каледина, А.Н. Федосова, И.А.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// Сыроделие и маслоделие. № 5,2020. – С.20-23.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14. Функциональные продукты питания: от теории к практике: Монография / Н.П. Шевченко, М.В. Каледина, Л.В.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Волощенко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И.А.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А.Н. Федосова. – п. Майский: Издательство ФГБОУ ВО Белгородский ГАУ,  2020. – 288 с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15. Каледина М.В. Пектиновые олигосахариды как фактор роста пробиотиков/ Каледина М.В., Федосова А.Н., Н.П. Шевченко, И.А.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Волощенко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Л.В./Молочная промышленность. 2020. № 2. С. 50-53.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3C6AB8-D453-44B2-B9A8-52CCEA7559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430123" y="4423015"/>
            <a:ext cx="5253978" cy="39586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54F5522-C040-4E3D-9740-35D538968E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993070" y="4372983"/>
            <a:ext cx="5278173" cy="39586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44EE637-3AC6-43D5-873A-70B2FDBF01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557271" y="4370030"/>
            <a:ext cx="5278171" cy="395862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D89D0EF-B509-4565-BA60-57B54A4AFB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392" y="486236"/>
            <a:ext cx="2958504" cy="295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72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1256</Words>
  <Application>Microsoft Office PowerPoint</Application>
  <PresentationFormat>Произвольный</PresentationFormat>
  <Paragraphs>61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лаборатории</dc:title>
  <dc:creator>Чунихин Андрей Сергеевич</dc:creator>
  <cp:lastModifiedBy>Травкин Василий Михайлович</cp:lastModifiedBy>
  <cp:revision>50</cp:revision>
  <cp:lastPrinted>2019-04-23T13:24:10Z</cp:lastPrinted>
  <dcterms:created xsi:type="dcterms:W3CDTF">2019-01-31T13:36:07Z</dcterms:created>
  <dcterms:modified xsi:type="dcterms:W3CDTF">2021-04-21T07:05:24Z</dcterms:modified>
</cp:coreProperties>
</file>