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8"/>
  </p:notesMasterIdLst>
  <p:sldIdLst>
    <p:sldId id="382" r:id="rId2"/>
    <p:sldId id="348" r:id="rId3"/>
    <p:sldId id="383" r:id="rId4"/>
    <p:sldId id="384" r:id="rId5"/>
    <p:sldId id="385" r:id="rId6"/>
    <p:sldId id="386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4D4D4D"/>
    <a:srgbClr val="5F5F5F"/>
    <a:srgbClr val="000066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701" autoAdjust="0"/>
  </p:normalViewPr>
  <p:slideViewPr>
    <p:cSldViewPr>
      <p:cViewPr varScale="1">
        <p:scale>
          <a:sx n="107" d="100"/>
          <a:sy n="107" d="100"/>
        </p:scale>
        <p:origin x="-1944" y="7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89CE18F-706C-448D-93D7-D5E590E8C921}" type="datetimeFigureOut">
              <a:rPr lang="ru-RU"/>
              <a:pPr>
                <a:defRPr/>
              </a:pPr>
              <a:t>29.06.2016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2D8B9AE-1129-4077-B791-EA92F3E1F4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84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78544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78545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F9604-1194-4AAC-A1F5-37AE5E8C6C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5D57-B4E4-43EA-8B5B-692880D72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7C91F-E1DC-48D1-9320-9F2ECCD3DE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62C97-325A-4C5B-BC44-169E239CB1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717F0-FF9C-42B6-877E-C5CEDFCA97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FC3FD-8C94-423B-84BC-99366608B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DFB4-3763-45A1-8077-ACE2C297EE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25A03-9FC4-4E0A-9914-A18D7893C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2263A-E29A-46D6-A0AB-8CBD8A1014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5AE94-4FDF-45BD-B778-D4FFCD49A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05071-3DCE-4A27-98DA-2D77A9288F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277507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7508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277510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1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2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3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4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5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6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7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7518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77519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77520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7521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752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752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EA5DCCD0-0109-46CE-966A-442E0C381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7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77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7519" grpId="0"/>
      <p:bldP spid="27752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775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27752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8888" y="714375"/>
            <a:ext cx="7513637" cy="865188"/>
          </a:xfrm>
        </p:spPr>
        <p:txBody>
          <a:bodyPr/>
          <a:lstStyle/>
          <a:p>
            <a:pPr>
              <a:defRPr/>
            </a:pPr>
            <a:r>
              <a:rPr lang="ru-RU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ЭКОНОМИЧЕСКИЙ ФАКУЛЬТЕТ</a:t>
            </a:r>
            <a: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ru-RU" sz="1700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КАФЕДРА ИНФОРМАТИКИ И ИНФОРМАЦИОННЫХ ТЕХНОЛОГИЙ</a:t>
            </a:r>
          </a:p>
        </p:txBody>
      </p:sp>
      <p:sp>
        <p:nvSpPr>
          <p:cNvPr id="385027" name="Text Box 3"/>
          <p:cNvSpPr txBox="1">
            <a:spLocks noChangeArrowheads="1"/>
          </p:cNvSpPr>
          <p:nvPr/>
        </p:nvSpPr>
        <p:spPr bwMode="auto">
          <a:xfrm>
            <a:off x="971600" y="2564904"/>
            <a:ext cx="75882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Лаборатория информатизации в АПК</a:t>
            </a:r>
            <a:endParaRPr lang="ru-RU" sz="22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125" indent="-365125" algn="just">
              <a:defRPr/>
            </a:pPr>
            <a:endParaRPr lang="ru-RU" b="1" dirty="0"/>
          </a:p>
          <a:p>
            <a:pPr marL="365125" indent="-365125" algn="just">
              <a:buFontTx/>
              <a:buChar char="•"/>
              <a:defRPr/>
            </a:pPr>
            <a:endParaRPr lang="ru-RU" sz="2000" dirty="0">
              <a:latin typeface="Arial" charset="0"/>
            </a:endParaRPr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3131840" y="4403778"/>
            <a:ext cx="559306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700" b="1" dirty="0" smtClean="0"/>
              <a:t>Руководитель:</a:t>
            </a:r>
            <a:endParaRPr lang="ru-RU" sz="1700" dirty="0"/>
          </a:p>
          <a:p>
            <a:r>
              <a:rPr lang="ru-RU" sz="1700" b="1" dirty="0" smtClean="0"/>
              <a:t>проф. кафедры </a:t>
            </a:r>
            <a:r>
              <a:rPr lang="ru-RU" sz="1700" b="1" dirty="0" err="1" smtClean="0"/>
              <a:t>ИиИТ</a:t>
            </a:r>
            <a:r>
              <a:rPr lang="ru-RU" sz="1700" b="1" dirty="0" smtClean="0"/>
              <a:t>, </a:t>
            </a:r>
            <a:r>
              <a:rPr lang="ru-RU" sz="1700" b="1" dirty="0"/>
              <a:t>д.ф.-м.н. Ломазов. В.А</a:t>
            </a:r>
            <a:r>
              <a:rPr lang="ru-RU" sz="1700" b="1" dirty="0" smtClean="0"/>
              <a:t>. </a:t>
            </a:r>
            <a:endParaRPr lang="ru-RU" sz="1700" dirty="0"/>
          </a:p>
        </p:txBody>
      </p:sp>
      <p:pic>
        <p:nvPicPr>
          <p:cNvPr id="7" name="Изображение 6" descr="bsau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54966"/>
            <a:ext cx="10683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85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0"/>
                                        <p:tgtEl>
                                          <p:spTgt spid="385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02142"/>
              </p:ext>
            </p:extLst>
          </p:nvPr>
        </p:nvGraphicFramePr>
        <p:xfrm>
          <a:off x="539553" y="260648"/>
          <a:ext cx="8352927" cy="5849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845"/>
                <a:gridCol w="1917886"/>
                <a:gridCol w="6037196"/>
              </a:tblGrid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Название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Содержание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1.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-20" dirty="0">
                          <a:effectLst/>
                        </a:rPr>
                        <a:t>Полное наименование лаборатории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Лаборатория информатизации в АПК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  <a:tr h="85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2.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-20" dirty="0">
                          <a:effectLst/>
                        </a:rPr>
                        <a:t>Научный руководитель лаборатории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Ломазов Вадим Александрович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  <a:tr h="2571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3.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Местонахождение лаборатории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Россия, 308503, Белгородская область, Белгородский район, п. Майский,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ул. Студенческая, 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  <a:tr h="1714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4.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Партнеры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ООО «Матрица»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ООО «</a:t>
                      </a:r>
                      <a:r>
                        <a:rPr lang="ru-RU" sz="1400" dirty="0" err="1">
                          <a:effectLst/>
                        </a:rPr>
                        <a:t>ЦентрПрограммСистем</a:t>
                      </a:r>
                      <a:r>
                        <a:rPr lang="ru-RU" sz="1400" dirty="0">
                          <a:effectLst/>
                        </a:rPr>
                        <a:t>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  <a:tr h="15430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5.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Цели и задачи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Цель – развитие теоретических основ и практических приложений информационных технологий в аграрно-промышленном комплексе.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Задачи: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разработка моделей и методов автоматизации управленческой деятельности в АПК;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развитие методологического аппарата экспертных технологий в АПК;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разработка программно-алгоритмического и аппаратного обеспечения автоматизации технологических процессов в АПК;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применение информационных технологий в учебном процессе по направления подготовки специалистов АПК.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  <a:tr h="600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6.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Источники и объемы финансирования лаборатории (тыс. руб.)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015"/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– 1950,0 </a:t>
                      </a: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400" dirty="0">
                          <a:effectLst/>
                        </a:rPr>
                        <a:t>Белгородский ГАУ им. В.Я. Горина – 800,0; Российский фонд фундаментальных исследований – 1150,0).</a:t>
                      </a:r>
                    </a:p>
                    <a:p>
                      <a:pPr marL="342900" lvl="0" indent="-3429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 startAt="2015"/>
                        <a:tabLst>
                          <a:tab pos="111760" algn="l"/>
                        </a:tabLst>
                      </a:pPr>
                      <a:r>
                        <a:rPr lang="ru-RU" sz="1400" dirty="0">
                          <a:effectLst/>
                        </a:rPr>
                        <a:t>(план) – </a:t>
                      </a:r>
                      <a:r>
                        <a:rPr lang="ru-RU" sz="1400" dirty="0" smtClean="0">
                          <a:effectLst/>
                        </a:rPr>
                        <a:t>3190,0 (</a:t>
                      </a:r>
                      <a:r>
                        <a:rPr lang="ru-RU" sz="1400" dirty="0">
                          <a:effectLst/>
                        </a:rPr>
                        <a:t>Белгородский ГАУ им. В.Я. Горина – 200,0; МСХ РФ – 640,0; РФФИ – </a:t>
                      </a:r>
                      <a:r>
                        <a:rPr lang="ru-RU" sz="1400" dirty="0" smtClean="0">
                          <a:effectLst/>
                        </a:rPr>
                        <a:t>2350,0</a:t>
                      </a:r>
                      <a:r>
                        <a:rPr lang="ru-RU" sz="1400" dirty="0">
                          <a:effectLst/>
                        </a:rPr>
                        <a:t>).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0040" marR="3004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67280"/>
              </p:ext>
            </p:extLst>
          </p:nvPr>
        </p:nvGraphicFramePr>
        <p:xfrm>
          <a:off x="395536" y="332653"/>
          <a:ext cx="8424935" cy="61391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3600400"/>
                <a:gridCol w="4320479"/>
              </a:tblGrid>
              <a:tr h="4260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7.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accent4"/>
                          </a:solidFill>
                          <a:effectLst/>
                        </a:rPr>
                        <a:t>Практическая значимость исследований и распространение научных знаний на практике</a:t>
                      </a:r>
                      <a:endParaRPr lang="ru-RU" sz="14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1295" algn="l"/>
                        </a:tabLst>
                      </a:pPr>
                      <a:r>
                        <a:rPr lang="ru-RU" sz="1400" b="0" dirty="0">
                          <a:solidFill>
                            <a:schemeClr val="accent4"/>
                          </a:solidFill>
                          <a:effectLst/>
                        </a:rPr>
                        <a:t>Практическая значимость исследований связана с разработкой программно-аппаратных комплексов автоматизации технологических процессов в АПК</a:t>
                      </a:r>
                      <a:endParaRPr lang="ru-RU" sz="14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  <a:tr h="596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8.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Количество печатных работ, всего, в </a:t>
                      </a:r>
                      <a:r>
                        <a:rPr lang="ru-RU" sz="1400" dirty="0" err="1">
                          <a:solidFill>
                            <a:schemeClr val="accent4"/>
                          </a:solidFill>
                          <a:effectLst/>
                        </a:rPr>
                        <a:t>т.ч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. ВАК, РИНЦ, монографий, патентов в 2012-2016 по годам.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Всего 71: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2013 г. – 2 монографии, 18 статей РИНЦ </a:t>
                      </a:r>
                      <a:endParaRPr lang="ru-RU" sz="1400" dirty="0" smtClean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    (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в </a:t>
                      </a:r>
                      <a:r>
                        <a:rPr lang="ru-RU" sz="1400" dirty="0" err="1">
                          <a:solidFill>
                            <a:schemeClr val="accent4"/>
                          </a:solidFill>
                          <a:effectLst/>
                        </a:rPr>
                        <a:t>т.ч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. 7- ВАК);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2014 г. – 1 монография, 20 статей РИНЦ </a:t>
                      </a:r>
                      <a:endParaRPr lang="ru-RU" sz="1400" dirty="0" smtClean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    (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в </a:t>
                      </a:r>
                      <a:r>
                        <a:rPr lang="ru-RU" sz="1400" dirty="0" err="1">
                          <a:solidFill>
                            <a:schemeClr val="accent4"/>
                          </a:solidFill>
                          <a:effectLst/>
                        </a:rPr>
                        <a:t>т.ч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., 2- </a:t>
                      </a:r>
                      <a:r>
                        <a:rPr lang="en-US" sz="1400" dirty="0">
                          <a:solidFill>
                            <a:schemeClr val="accent4"/>
                          </a:solidFill>
                          <a:effectLst/>
                        </a:rPr>
                        <a:t>SCOPUS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, 4- ВАК), 2 СРП для ЭВМ;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2015 г. – 1 монография, 25 статей РИНЦ </a:t>
                      </a:r>
                      <a:endParaRPr lang="ru-RU" sz="1400" dirty="0" smtClean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    (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в </a:t>
                      </a:r>
                      <a:r>
                        <a:rPr lang="ru-RU" sz="1400" dirty="0" err="1">
                          <a:solidFill>
                            <a:schemeClr val="accent4"/>
                          </a:solidFill>
                          <a:effectLst/>
                        </a:rPr>
                        <a:t>т.ч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., 2- </a:t>
                      </a:r>
                      <a:r>
                        <a:rPr lang="en-US" sz="1400" dirty="0">
                          <a:solidFill>
                            <a:schemeClr val="accent4"/>
                          </a:solidFill>
                          <a:effectLst/>
                        </a:rPr>
                        <a:t>SCOPUS</a:t>
                      </a: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, 9- ВАК), 2 СРП для ЭВМ.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  <a:tr h="3408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9.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Количество выступлений на научных конференциях, в том числе, за рубежом.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2013 г. – 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2014 г. – 14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2015 г. – 9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За рубежом - нет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  <a:tr h="8520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10.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Участие в учебном процессе (дисциплины, количество часов)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1. Графоаналитическое моделирование дискретных систем (практические занятия) – 2 ч.,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2. Применение экспертных технологий при селекции инновационных проектов в АПК (практические занятия) – 2 ч.,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3. Проектирование программно-аппаратных комплексов для автоматизации технологических процессов в АПК  (практические занятия) – 2 ч.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  <a:tr h="1704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11.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Объем НИР в расчете на 1 НПР (тыс. руб.)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2015 -  </a:t>
                      </a: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177,3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2016 (план) -  </a:t>
                      </a: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290,0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  <a:tr h="85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12.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Индекс </a:t>
                      </a:r>
                      <a:r>
                        <a:rPr lang="ru-RU" sz="1400" dirty="0" err="1">
                          <a:solidFill>
                            <a:schemeClr val="accent4"/>
                          </a:solidFill>
                          <a:effectLst/>
                        </a:rPr>
                        <a:t>Хирша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10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  <a:tr h="852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/>
                          </a:solidFill>
                          <a:effectLst/>
                        </a:rPr>
                        <a:t>13.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 </a:t>
                      </a:r>
                      <a:r>
                        <a:rPr lang="en-US" sz="1400">
                          <a:solidFill>
                            <a:schemeClr val="accent4"/>
                          </a:solidFill>
                          <a:effectLst/>
                        </a:rPr>
                        <a:t>g - </a:t>
                      </a: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 индекс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14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032" marR="2403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22906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9279728"/>
              </p:ext>
            </p:extLst>
          </p:nvPr>
        </p:nvGraphicFramePr>
        <p:xfrm>
          <a:off x="611560" y="620688"/>
          <a:ext cx="8064896" cy="59791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3815"/>
                <a:gridCol w="1987060"/>
                <a:gridCol w="1901247"/>
                <a:gridCol w="3572774"/>
              </a:tblGrid>
              <a:tr h="2318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№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п/п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ФИО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Должность, ученая степень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Научная проблематика (направление исследований)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431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1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Петросов Д.А.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к.т.н., </a:t>
                      </a:r>
                      <a:r>
                        <a:rPr lang="ru-RU" sz="1400" dirty="0" err="1">
                          <a:effectLst/>
                        </a:rPr>
                        <a:t>зав.каф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Имитационное и математическое моделирование, разработка информационных систем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4314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2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Ломазов В.А.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д.ф.-м.н., проф.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Системный анализ,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теория принятия решений, математическое моделирование 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3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Акупиян</a:t>
                      </a:r>
                      <a:r>
                        <a:rPr lang="ru-RU" sz="1400" dirty="0">
                          <a:effectLst/>
                        </a:rPr>
                        <a:t> О.С.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к.э.н., доц.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Разработка информационных систем экономического назначения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4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Игнатенко В.А.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к.т.н., доц.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Автоматизация технологических процессов в АПК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215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5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Миронов А.Л.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к.т.н., доц.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Разработка информационных систем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6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Татаринович Б.А.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к.т.н., доц.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Разработка геоинформационных информационных систем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7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Павлова О.В.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ст.преп</a:t>
                      </a:r>
                      <a:r>
                        <a:rPr lang="ru-RU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Применение информационных технологий в АПК и учебном процессе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8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Тюкова Л.Н.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ст.преп.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Применение информационных технологий в АПК и учебном процессе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9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Филиппова Л.Б.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ст.преп.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Применение информационных технологий в АПК и учебном процессе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10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Басавин Д.А.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асс. (0,5 ст.)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Автоматизация технологических процессов в АПК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323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accent4"/>
                          </a:solidFill>
                          <a:effectLst/>
                        </a:rPr>
                        <a:t>11</a:t>
                      </a:r>
                      <a:endParaRPr lang="ru-RU" sz="14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Карамышев Е.П.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асс. (0,5 ст.)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Автоматизация технологических процессов в АПК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  <a:tr h="2157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accent4"/>
                          </a:solidFill>
                          <a:effectLst/>
                        </a:rPr>
                        <a:t>12</a:t>
                      </a:r>
                      <a:endParaRPr lang="ru-RU" sz="14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Михайлова В.Л.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асс.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Применение информационных технологий в АПК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2403" marR="32403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81796" y="116632"/>
            <a:ext cx="373442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Кадровый состав лаборатории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00939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969165"/>
              </p:ext>
            </p:extLst>
          </p:nvPr>
        </p:nvGraphicFramePr>
        <p:xfrm>
          <a:off x="323528" y="615946"/>
          <a:ext cx="8496943" cy="658305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88824"/>
                <a:gridCol w="2214394"/>
                <a:gridCol w="1141198"/>
                <a:gridCol w="3888432"/>
                <a:gridCol w="864095"/>
              </a:tblGrid>
              <a:tr h="732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4"/>
                          </a:solidFill>
                          <a:effectLst/>
                        </a:rPr>
                        <a:t>№ п/п</a:t>
                      </a:r>
                      <a:endParaRPr lang="ru-RU" sz="10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4"/>
                          </a:solidFill>
                          <a:effectLst/>
                        </a:rPr>
                        <a:t>Наименование темы и основных этапов работ</a:t>
                      </a:r>
                      <a:endParaRPr lang="ru-RU" sz="10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4"/>
                          </a:solidFill>
                          <a:effectLst/>
                        </a:rPr>
                        <a:t>Исполнитель (подразделения, Ф.И.О., должность)</a:t>
                      </a:r>
                      <a:endParaRPr lang="ru-RU" sz="10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chemeClr val="accent4"/>
                          </a:solidFill>
                          <a:effectLst/>
                        </a:rPr>
                        <a:t>Основные </a:t>
                      </a:r>
                      <a:r>
                        <a:rPr lang="ru-RU" sz="1000" dirty="0" smtClean="0">
                          <a:solidFill>
                            <a:schemeClr val="accent4"/>
                          </a:solidFill>
                          <a:effectLst/>
                        </a:rPr>
                        <a:t>результаты </a:t>
                      </a:r>
                      <a:endParaRPr lang="ru-RU" sz="10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solidFill>
                            <a:schemeClr val="accent4"/>
                          </a:solidFill>
                          <a:effectLst/>
                        </a:rPr>
                        <a:t>Стоимость, тыс. руб.</a:t>
                      </a:r>
                      <a:endParaRPr lang="ru-RU" sz="1000" b="1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</a:tr>
              <a:tr h="7329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1.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Разработка теоретических основ интеллектуальной поддержки синтеза больших дискретных систем с заданным поведением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(РФФИ-2015) 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accent4"/>
                          </a:solidFill>
                          <a:effectLst/>
                        </a:rPr>
                        <a:t>Каф.ИиИТ</a:t>
                      </a: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, Петросов Д.А.,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accent4"/>
                          </a:solidFill>
                          <a:effectLst/>
                        </a:rPr>
                        <a:t>зав.каф</a:t>
                      </a: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.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Имитационная модель для решения задач структурного синтеза БДС, обладающая динамическими </a:t>
                      </a:r>
                      <a:r>
                        <a:rPr lang="ru-RU" sz="1200" dirty="0" smtClean="0">
                          <a:solidFill>
                            <a:schemeClr val="accent4"/>
                          </a:solidFill>
                          <a:effectLst/>
                        </a:rPr>
                        <a:t>межкомпонентными </a:t>
                      </a: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связями.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accent4"/>
                          </a:solidFill>
                          <a:effectLst/>
                        </a:rPr>
                        <a:t>2015: </a:t>
                      </a:r>
                      <a:r>
                        <a:rPr lang="ru-RU" sz="1200" b="0" dirty="0" smtClean="0">
                          <a:solidFill>
                            <a:schemeClr val="accent4"/>
                          </a:solidFill>
                          <a:effectLst/>
                        </a:rPr>
                        <a:t>600,0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</a:tr>
              <a:tr h="64131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/>
                          </a:solidFill>
                          <a:effectLst/>
                        </a:rPr>
                        <a:t> </a:t>
                      </a:r>
                      <a:endParaRPr lang="ru-RU" sz="12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/>
                          </a:solidFill>
                          <a:effectLst/>
                        </a:rPr>
                        <a:t>Разработка комплекса моделей и алгоритмов для решения задачи структурного синтеза больших дискретных систем</a:t>
                      </a:r>
                      <a:endParaRPr lang="ru-RU" sz="12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accent4"/>
                          </a:solidFill>
                          <a:effectLst/>
                        </a:rPr>
                        <a:t>Каф.ИиИТ</a:t>
                      </a: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, Петросов Д.А.,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solidFill>
                            <a:schemeClr val="accent4"/>
                          </a:solidFill>
                          <a:effectLst/>
                        </a:rPr>
                        <a:t>зав.каф</a:t>
                      </a: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.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Создание элементной базы с использованием выбранного инструментального средства. Разработка проекта информационной системы на основе предложенных моделей и алгоритмов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accent4"/>
                          </a:solidFill>
                          <a:effectLst/>
                        </a:rPr>
                        <a:t>2015: </a:t>
                      </a:r>
                      <a:r>
                        <a:rPr lang="ru-RU" sz="1200" b="0" dirty="0" smtClean="0">
                          <a:solidFill>
                            <a:schemeClr val="accent4"/>
                          </a:solidFill>
                          <a:effectLst/>
                        </a:rPr>
                        <a:t>400,0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</a:tr>
              <a:tr h="1557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/>
                          </a:solidFill>
                          <a:effectLst/>
                        </a:rPr>
                        <a:t>3.</a:t>
                      </a:r>
                      <a:endParaRPr lang="ru-RU" sz="12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Интеллектуальные средства поддержки принятия решений при разработке социально-экономических систем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(РФФИ-2014,2015)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/>
                          </a:solidFill>
                          <a:effectLst/>
                        </a:rPr>
                        <a:t>Каф.ИиИТ, Ломазов В.А.,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/>
                          </a:solidFill>
                          <a:effectLst/>
                        </a:rPr>
                        <a:t>проф.</a:t>
                      </a:r>
                      <a:endParaRPr lang="ru-RU" sz="12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Иерархическая информационная модель социально-экономической системы, обеспечивающая возможность представления различных (абсолютных числовых, вербальных, относительных числовых) значений показателей.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4"/>
                          </a:solidFill>
                          <a:effectLst/>
                        </a:rPr>
                        <a:t>Комплекс иерархических процедур агрегирования показателей для перехода от одного уровня иерархии информационного описания системы к другому в рамках детализации/обобщения описания. </a:t>
                      </a:r>
                      <a:endParaRPr lang="ru-RU" sz="120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2014: 540,0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2015: 550,0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</a:tr>
              <a:tr h="17407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chemeClr val="accent4"/>
                          </a:solidFill>
                          <a:effectLst/>
                        </a:rPr>
                        <a:t>4.</a:t>
                      </a:r>
                      <a:endParaRPr lang="ru-RU" sz="120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Исследование влияния изменений экспертных суждений на принимаемые управленческие решения методами имитационного моделирования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err="1">
                          <a:solidFill>
                            <a:schemeClr val="accent4"/>
                          </a:solidFill>
                          <a:effectLst/>
                        </a:rPr>
                        <a:t>Каф.ИиИТ</a:t>
                      </a: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, Ломазов В.А.,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проф.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Комплекс информационных моделей изменений экспертных суждений относительно оценок альтернатив и сравнительных значимостей отдельных критериев.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Комплекс алгоритмов построения оценок чувствительности управленческих решений от изменений экспертных суждений.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accent4"/>
                          </a:solidFill>
                          <a:effectLst/>
                        </a:rPr>
                        <a:t>Итерационная процедура поддержки принятия решений, допускающую последовательное увеличение количества привлекаемых экспертов.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accent4"/>
                          </a:solidFill>
                          <a:effectLst/>
                        </a:rPr>
                        <a:t>2015: </a:t>
                      </a:r>
                      <a:r>
                        <a:rPr lang="ru-RU" sz="1200" b="0" dirty="0" smtClean="0">
                          <a:solidFill>
                            <a:schemeClr val="accent4"/>
                          </a:solidFill>
                          <a:effectLst/>
                        </a:rPr>
                        <a:t>400,0</a:t>
                      </a:r>
                      <a:endParaRPr lang="ru-RU" sz="12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39" marR="24439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59632" y="116632"/>
            <a:ext cx="62206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Результаты научно-исследовательской работы лаборатории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23261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813028"/>
              </p:ext>
            </p:extLst>
          </p:nvPr>
        </p:nvGraphicFramePr>
        <p:xfrm>
          <a:off x="179512" y="764704"/>
          <a:ext cx="9809221" cy="72128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"/>
                <a:gridCol w="2134022"/>
                <a:gridCol w="3338586"/>
                <a:gridCol w="3184484"/>
                <a:gridCol w="720081"/>
              </a:tblGrid>
              <a:tr h="341271">
                <a:tc>
                  <a:txBody>
                    <a:bodyPr/>
                    <a:lstStyle/>
                    <a:p>
                      <a:pPr marL="457200" indent="-481013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 smtClean="0">
                          <a:solidFill>
                            <a:schemeClr val="accent4"/>
                          </a:solidFill>
                          <a:effectLst/>
                        </a:rPr>
                        <a:t>№</a:t>
                      </a:r>
                      <a:endParaRPr lang="ru-RU" sz="11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accent4"/>
                          </a:solidFill>
                          <a:effectLst/>
                        </a:rPr>
                        <a:t>Наименование темы</a:t>
                      </a:r>
                      <a:endParaRPr lang="ru-RU" sz="11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accent4"/>
                          </a:solidFill>
                          <a:effectLst/>
                        </a:rPr>
                        <a:t>Цель исследования</a:t>
                      </a:r>
                      <a:endParaRPr lang="ru-RU" sz="11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accent4"/>
                          </a:solidFill>
                          <a:effectLst/>
                        </a:rPr>
                        <a:t>Практическая значимость работы</a:t>
                      </a:r>
                      <a:endParaRPr lang="ru-RU" sz="11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0" dirty="0">
                          <a:solidFill>
                            <a:schemeClr val="accent4"/>
                          </a:solidFill>
                          <a:effectLst/>
                        </a:rPr>
                        <a:t>Затраты, тыс. руб.</a:t>
                      </a:r>
                      <a:endParaRPr lang="ru-RU" sz="1100" b="0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</a:tr>
              <a:tr h="2094801">
                <a:tc>
                  <a:txBody>
                    <a:bodyPr/>
                    <a:lstStyle/>
                    <a:p>
                      <a:pPr marL="457200" indent="-481013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4"/>
                          </a:solidFill>
                          <a:effectLst/>
                        </a:rPr>
                        <a:t>1.</a:t>
                      </a:r>
                      <a:endParaRPr lang="ru-RU" sz="1100" b="1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Разработка теоретических основ интеллектуальной поддержки синтеза больших дискретных систем с заданным поведением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Разработка теоретических основ интеллектуальной поддержки синтеза больших дискретных систем с заданным поведением на основе комбинирования трех </a:t>
                      </a:r>
                      <a:r>
                        <a:rPr lang="ru-RU" sz="1100" dirty="0" smtClean="0">
                          <a:effectLst/>
                        </a:rPr>
                        <a:t>теорий</a:t>
                      </a:r>
                      <a:r>
                        <a:rPr lang="ru-RU" sz="1100" dirty="0">
                          <a:effectLst/>
                        </a:rPr>
                        <a:t>: имитационного моделирования, эволюционных методов и теории сетей Петри.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 окончанию работ над проектом, его результаты будут внедрены в АСУ и программное обеспечение в качестве интеллектуального блока. Ведутся работы над интеллектуальной АСУ управления климатическими условиями в животноводческих комплексах (в рамках программы </a:t>
                      </a:r>
                      <a:r>
                        <a:rPr lang="ru-RU" sz="1100" dirty="0" err="1">
                          <a:effectLst/>
                        </a:rPr>
                        <a:t>импортозамещения</a:t>
                      </a:r>
                      <a:r>
                        <a:rPr lang="ru-RU" sz="1100" dirty="0">
                          <a:effectLst/>
                        </a:rPr>
                        <a:t>). Предлагаемые подходы и методы на основе эволюционных методов и сетей Петри поддерживают не только программную, но и аппаратную реализацию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600,0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</a:tr>
              <a:tr h="1218036">
                <a:tc>
                  <a:txBody>
                    <a:bodyPr/>
                    <a:lstStyle/>
                    <a:p>
                      <a:pPr marL="457200" indent="-481013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4"/>
                          </a:solidFill>
                          <a:effectLst/>
                        </a:rPr>
                        <a:t>2.</a:t>
                      </a:r>
                      <a:endParaRPr lang="ru-RU" sz="1100" b="1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0" algn="l"/>
                        </a:tabLst>
                      </a:pPr>
                      <a:r>
                        <a:rPr lang="ru-RU" sz="1100" dirty="0">
                          <a:effectLst/>
                        </a:rPr>
                        <a:t>Интеллектуальные средства поддержки принятия решений при разработке социально-экономических систем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Разработка теоретических основ экспертного оценивания динамических социально-экономических систем при большом числе оцениваемых показателей на основе использования эволюционных вычислительных технологий и методов иерархического агрегирования показателей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indent="317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Создаваемые инструментальные средства предназначены для повышения уровня научной обоснованности управленческих решений </a:t>
                      </a:r>
                    </a:p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550,0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</a:tr>
              <a:tr h="1259769">
                <a:tc>
                  <a:txBody>
                    <a:bodyPr/>
                    <a:lstStyle/>
                    <a:p>
                      <a:pPr marL="457200" indent="-481013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4"/>
                          </a:solidFill>
                          <a:effectLst/>
                        </a:rPr>
                        <a:t>3.</a:t>
                      </a:r>
                      <a:endParaRPr lang="ru-RU" sz="1100" b="1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Разработка энергосберегающей технологии поддержания необходимых параметров микроклимата в животноводческих помещениях на основе принципов теоретической бионики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Создание климатического компьютера, предназначенного для применения на птицеводческих и свиноводческих фермах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indent="3175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Разработанный опытный образец программно-аппаратного комплекса может быть использован при организации мелкосерийного производства оборудования животноводческих ферм в рамках программы </a:t>
                      </a:r>
                      <a:r>
                        <a:rPr lang="ru-RU" sz="1100" dirty="0" err="1">
                          <a:effectLst/>
                        </a:rPr>
                        <a:t>импортозамещения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  <a:endParaRPr lang="ru-RU" sz="11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640,0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</a:tr>
              <a:tr h="961176">
                <a:tc>
                  <a:txBody>
                    <a:bodyPr/>
                    <a:lstStyle/>
                    <a:p>
                      <a:pPr marL="457200" indent="-481013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4"/>
                          </a:solidFill>
                          <a:effectLst/>
                        </a:rPr>
                        <a:t>4.</a:t>
                      </a:r>
                      <a:endParaRPr lang="ru-RU" sz="1100" b="1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Разработка и программная реализация алгоритмов визуализации данных организации учебного процесса в ВУЗе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Разработка пакетов программ, позволяющих оперативно и информативно отражать учебный процесс в ВУЗе.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Практическая значимость состоит в использовании программной реализации разработанного комплекса алгоритмов в составе информационной платформы ВУЗа в сетях интернет и </a:t>
                      </a:r>
                      <a:r>
                        <a:rPr lang="ru-RU" sz="1100" dirty="0" err="1">
                          <a:effectLst/>
                        </a:rPr>
                        <a:t>интранет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200,0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</a:tr>
              <a:tr h="1253739">
                <a:tc>
                  <a:txBody>
                    <a:bodyPr/>
                    <a:lstStyle/>
                    <a:p>
                      <a:pPr marL="457200" indent="-481013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accent4"/>
                          </a:solidFill>
                          <a:effectLst/>
                        </a:rPr>
                        <a:t>5</a:t>
                      </a:r>
                      <a:endParaRPr lang="ru-RU" sz="1100" b="1" dirty="0">
                        <a:solidFill>
                          <a:schemeClr val="accent4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Интеллектуальная поддержка принятия решений при разработке, внедрении и использовании инновационных </a:t>
                      </a:r>
                      <a:r>
                        <a:rPr lang="ru-RU" sz="1100" dirty="0" err="1">
                          <a:effectLst/>
                        </a:rPr>
                        <a:t>агротехнологий</a:t>
                      </a:r>
                      <a:r>
                        <a:rPr lang="ru-RU" sz="1100" dirty="0">
                          <a:effectLst/>
                        </a:rPr>
                        <a:t> точного земледелия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Создание теоретических основ интеллектуальной поддержки принятия решений при управлении инновационными проектами, состоящими в разработке, внедрении и использовании </a:t>
                      </a:r>
                      <a:r>
                        <a:rPr lang="ru-RU" sz="1100" dirty="0" err="1">
                          <a:effectLst/>
                        </a:rPr>
                        <a:t>агротехнологий</a:t>
                      </a:r>
                      <a:r>
                        <a:rPr lang="ru-RU" sz="1100" dirty="0">
                          <a:effectLst/>
                        </a:rPr>
                        <a:t> точного земледелия.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Совершенствование инструментария интеллектуальной поддержки принятия решений при управлении проектами, предполагающего интеграцию различных инструментальных средств системного анализа и теории оптимального </a:t>
                      </a:r>
                      <a:r>
                        <a:rPr lang="ru-RU" sz="1100" dirty="0" smtClean="0">
                          <a:effectLst/>
                        </a:rPr>
                        <a:t>управления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  <a:tc>
                  <a:txBody>
                    <a:bodyPr/>
                    <a:lstStyle/>
                    <a:p>
                      <a:pPr marL="457200" indent="-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1200,0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5848" marR="15848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6273" y="103947"/>
            <a:ext cx="8351453" cy="33855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1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План-задание на выполнение научно-исследовательских работ лаборатории на 2016 год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30515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Сумерки">
  <a:themeElements>
    <a:clrScheme name="Сумерки 8">
      <a:dk1>
        <a:srgbClr val="000000"/>
      </a:dk1>
      <a:lt1>
        <a:srgbClr val="D6DAE4"/>
      </a:lt1>
      <a:dk2>
        <a:srgbClr val="000099"/>
      </a:dk2>
      <a:lt2>
        <a:srgbClr val="FFFFFF"/>
      </a:lt2>
      <a:accent1>
        <a:srgbClr val="BFDEE3"/>
      </a:accent1>
      <a:accent2>
        <a:srgbClr val="C0C0C0"/>
      </a:accent2>
      <a:accent3>
        <a:srgbClr val="E8EAEF"/>
      </a:accent3>
      <a:accent4>
        <a:srgbClr val="000000"/>
      </a:accent4>
      <a:accent5>
        <a:srgbClr val="DCECEF"/>
      </a:accent5>
      <a:accent6>
        <a:srgbClr val="AEAEAE"/>
      </a:accent6>
      <a:hlink>
        <a:srgbClr val="3333CC"/>
      </a:hlink>
      <a:folHlink>
        <a:srgbClr val="5E93C9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1879</TotalTime>
  <Words>1205</Words>
  <Application>Microsoft Office PowerPoint</Application>
  <PresentationFormat>Экран (4:3)</PresentationFormat>
  <Paragraphs>189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Сумерки</vt:lpstr>
      <vt:lpstr>ЭКОНОМИЧЕСКИЙ ФАКУЛЬТЕТ КАФЕДРА ИНФОРМАТИКИ И ИНФОРМАЦИОННЫХ ТЕХНОЛОГИЙ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ПК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РАСПОЗНАВАНИЕ ОБРАЗОВ ПО МЕТОДУ ПОТЕНЦИАЛЬНЫХ ФУНКЦИЙ</dc:title>
  <dc:creator>Рыжкова Елена Анатольевна</dc:creator>
  <cp:lastModifiedBy>User</cp:lastModifiedBy>
  <cp:revision>319</cp:revision>
  <dcterms:created xsi:type="dcterms:W3CDTF">2004-09-18T10:53:50Z</dcterms:created>
  <dcterms:modified xsi:type="dcterms:W3CDTF">2016-06-29T19:26:46Z</dcterms:modified>
</cp:coreProperties>
</file>