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96" r:id="rId2"/>
    <p:sldId id="266" r:id="rId3"/>
    <p:sldId id="280" r:id="rId4"/>
    <p:sldId id="257" r:id="rId5"/>
    <p:sldId id="261" r:id="rId6"/>
    <p:sldId id="282" r:id="rId7"/>
    <p:sldId id="287" r:id="rId8"/>
    <p:sldId id="259" r:id="rId9"/>
    <p:sldId id="293" r:id="rId10"/>
    <p:sldId id="263" r:id="rId11"/>
    <p:sldId id="258" r:id="rId12"/>
    <p:sldId id="264" r:id="rId13"/>
    <p:sldId id="288" r:id="rId14"/>
    <p:sldId id="276" r:id="rId15"/>
    <p:sldId id="283" r:id="rId16"/>
    <p:sldId id="277" r:id="rId17"/>
    <p:sldId id="269" r:id="rId18"/>
    <p:sldId id="291" r:id="rId19"/>
    <p:sldId id="256" r:id="rId20"/>
    <p:sldId id="273" r:id="rId21"/>
    <p:sldId id="267" r:id="rId22"/>
    <p:sldId id="271" r:id="rId23"/>
    <p:sldId id="274" r:id="rId24"/>
    <p:sldId id="272" r:id="rId25"/>
    <p:sldId id="294" r:id="rId26"/>
    <p:sldId id="295" r:id="rId27"/>
    <p:sldId id="275" r:id="rId28"/>
    <p:sldId id="292" r:id="rId29"/>
    <p:sldId id="270" r:id="rId30"/>
    <p:sldId id="281" r:id="rId31"/>
    <p:sldId id="285" r:id="rId32"/>
    <p:sldId id="279" r:id="rId33"/>
    <p:sldId id="268" r:id="rId34"/>
    <p:sldId id="289" r:id="rId35"/>
    <p:sldId id="290" r:id="rId36"/>
    <p:sldId id="286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86187" autoAdjust="0"/>
  </p:normalViewPr>
  <p:slideViewPr>
    <p:cSldViewPr>
      <p:cViewPr varScale="1">
        <p:scale>
          <a:sx n="72" d="100"/>
          <a:sy n="72" d="100"/>
        </p:scale>
        <p:origin x="-27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2163F7-D261-4FD1-ABE5-CB98D068EED3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262631-ADBD-4244-9EB7-5EA5AEA2ECA6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62631-ADBD-4244-9EB7-5EA5AEA2ECA6}" type="slidenum">
              <a:rPr lang="ru-RU" smtClean="0"/>
              <a:pPr/>
              <a:t>3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62631-ADBD-4244-9EB7-5EA5AEA2ECA6}" type="slidenum">
              <a:rPr lang="ru-RU" smtClean="0"/>
              <a:pPr/>
              <a:t>4</a:t>
            </a:fld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62631-ADBD-4244-9EB7-5EA5AEA2ECA6}" type="slidenum">
              <a:rPr lang="ru-RU" smtClean="0"/>
              <a:pPr/>
              <a:t>9</a:t>
            </a:fld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62631-ADBD-4244-9EB7-5EA5AEA2ECA6}" type="slidenum">
              <a:rPr lang="ru-RU" smtClean="0"/>
              <a:pPr/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62631-ADBD-4244-9EB7-5EA5AEA2ECA6}" type="slidenum">
              <a:rPr lang="ru-RU" smtClean="0"/>
              <a:pPr/>
              <a:t>23</a:t>
            </a:fld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262631-ADBD-4244-9EB7-5EA5AEA2ECA6}" type="slidenum">
              <a:rPr lang="ru-RU" smtClean="0"/>
              <a:pPr/>
              <a:t>34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2259E7-205C-4B00-A6D6-97AA78A1193D}" type="datetimeFigureOut">
              <a:rPr lang="ru-RU" smtClean="0"/>
              <a:pPr/>
              <a:t>08.11.2012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F30E8F-9221-4ECA-926B-E900F0182B1D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3399"/>
            </a:gs>
            <a:gs pos="25000">
              <a:srgbClr val="FF6633"/>
            </a:gs>
            <a:gs pos="50000">
              <a:srgbClr val="FFFF00"/>
            </a:gs>
            <a:gs pos="75000">
              <a:srgbClr val="01A78F"/>
            </a:gs>
            <a:gs pos="100000">
              <a:srgbClr val="3366F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420888"/>
            <a:ext cx="7056784" cy="4234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TextBox 3"/>
          <p:cNvSpPr txBox="1"/>
          <p:nvPr/>
        </p:nvSpPr>
        <p:spPr>
          <a:xfrm>
            <a:off x="1115616" y="908720"/>
            <a:ext cx="734481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Monotype Corsiva" pitchFamily="66" charset="0"/>
                <a:ea typeface="Arial Unicode MS" pitchFamily="34" charset="-128"/>
                <a:cs typeface="Arial Unicode MS" pitchFamily="34" charset="-128"/>
              </a:rPr>
              <a:t>Петр Аркадьевич Столыпин – великий российский реформатор </a:t>
            </a:r>
          </a:p>
          <a:p>
            <a:pPr algn="ctr"/>
            <a:endParaRPr lang="ru-RU" sz="4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7624" y="188640"/>
            <a:ext cx="7344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70C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Библиотека БелГСХА им. В.Я. Горина</a:t>
            </a:r>
            <a:endParaRPr lang="ru-RU" sz="2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070C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922114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Столыпин выступает в  Государственной Думе</a:t>
            </a:r>
            <a:endParaRPr lang="ru-RU" sz="3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79316" y="1124744"/>
            <a:ext cx="7399680" cy="554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528392" cy="116205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У03   Милосердов В.В. Многострадальная       </a:t>
            </a:r>
            <a:br>
              <a:rPr lang="ru-RU" sz="1400" dirty="0" smtClean="0"/>
            </a:br>
            <a:r>
              <a:rPr lang="ru-RU" sz="1400" dirty="0" smtClean="0"/>
              <a:t>М60 судьба российского крестьянства/ В.В. Милосердов. - Екатеринбург: Изд-во УралГСХА, 2009. - 72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72816"/>
            <a:ext cx="3672408" cy="4353347"/>
          </a:xfrm>
        </p:spPr>
        <p:txBody>
          <a:bodyPr/>
          <a:lstStyle/>
          <a:p>
            <a:pPr algn="just"/>
            <a:r>
              <a:rPr lang="ru-RU" dirty="0" smtClean="0"/>
              <a:t>      </a:t>
            </a:r>
            <a:r>
              <a:rPr lang="ru-RU" b="1" dirty="0" smtClean="0"/>
              <a:t>В издании научно-аргументировано и стилистически ярко обозначено немало острых проблем. Одна из них - крестьянская бедность. Автор  подтверждает свои выводы статистическими материалами, высказываниями деятелей науки, политики, искусства. </a:t>
            </a:r>
          </a:p>
          <a:p>
            <a:pPr algn="just"/>
            <a:r>
              <a:rPr lang="ru-RU" b="1" dirty="0" smtClean="0"/>
              <a:t>      В книге  предложено разработать специальную  социально-экономическую программу  приближения уровня жизни крестьянства к среднему в стране, а также обеспечения доступности услуг современного здравоохранения, образования  и коммунального хозяйства.</a:t>
            </a:r>
            <a:endParaRPr lang="ru-RU" b="1" dirty="0"/>
          </a:p>
        </p:txBody>
      </p:sp>
      <p:pic>
        <p:nvPicPr>
          <p:cNvPr id="2050" name="Picture 2" descr="C:\Documents and Settings\biblio_1.BIBL_NEW_C01\Мои документы\Новая папка\CCF18052012_0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8442" t="1018" r="1111" b="52232"/>
          <a:stretch>
            <a:fillRect/>
          </a:stretch>
        </p:blipFill>
        <p:spPr bwMode="auto">
          <a:xfrm rot="5400000">
            <a:off x="3941448" y="459152"/>
            <a:ext cx="4943461" cy="4546453"/>
          </a:xfrm>
          <a:prstGeom prst="rect">
            <a:avLst/>
          </a:prstGeom>
          <a:noFill/>
        </p:spPr>
      </p:pic>
      <p:pic>
        <p:nvPicPr>
          <p:cNvPr id="2051" name="Picture 3" descr="C:\Documents and Settings\biblio_1.BIBL_NEW_C01\Мои документы\Новая папка\CCF18052012_00003.jpg"/>
          <p:cNvPicPr>
            <a:picLocks noChangeAspect="1" noChangeArrowheads="1"/>
          </p:cNvPicPr>
          <p:nvPr/>
        </p:nvPicPr>
        <p:blipFill>
          <a:blip r:embed="rId3" cstate="print"/>
          <a:srcRect l="14872" t="4593" r="35958" b="55200"/>
          <a:stretch>
            <a:fillRect/>
          </a:stretch>
        </p:blipFill>
        <p:spPr bwMode="auto">
          <a:xfrm rot="16755572">
            <a:off x="4703532" y="2756391"/>
            <a:ext cx="3402030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712968" cy="994122"/>
          </a:xfrm>
        </p:spPr>
        <p:txBody>
          <a:bodyPr>
            <a:noAutofit/>
          </a:bodyPr>
          <a:lstStyle/>
          <a:p>
            <a:r>
              <a:rPr lang="ru-RU" sz="2400" dirty="0" smtClean="0"/>
              <a:t>Аграрная реформа Столыпина // Кириллов В.В. Отечественная история в схемах и таблицах / В.В. Кириллов. - 2-е изд., дополненное. – М. : Эксмо, 2005.  - С. 215.</a:t>
            </a:r>
            <a:endParaRPr lang="ru-RU" sz="24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268760"/>
            <a:ext cx="5472608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04664"/>
            <a:ext cx="8674740" cy="6048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Белянин Д.Н. Переселение крестьян в Сибирь в годы Столыпинской аграрной реформы / Д.Н. Белянин // Российская история. - 2011. - № 1. - С. 86-95.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322712" cy="4425355"/>
          </a:xfrm>
        </p:spPr>
        <p:txBody>
          <a:bodyPr/>
          <a:lstStyle/>
          <a:p>
            <a:pPr algn="just"/>
            <a:r>
              <a:rPr lang="ru-RU" dirty="0" smtClean="0"/>
              <a:t>Автор статьи анализирует аграрную реформу спустя 100-летие,  отмечая народную поддержку столыпинской переселенческой  реформе в Сибирь и на дальний Восток.  Анализируются подъемы и спады в движении населения. </a:t>
            </a:r>
            <a:endParaRPr lang="ru-RU" dirty="0"/>
          </a:p>
        </p:txBody>
      </p:sp>
      <p:pic>
        <p:nvPicPr>
          <p:cNvPr id="9218" name="Picture 2" descr="C:\Documents and Settings\biblio_1.BIBL_NEW_C01\Мои документы\Новая папка\CCF18052012_000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3827" b="20246"/>
          <a:stretch>
            <a:fillRect/>
          </a:stretch>
        </p:blipFill>
        <p:spPr bwMode="auto">
          <a:xfrm>
            <a:off x="4562844" y="404664"/>
            <a:ext cx="4248897" cy="6165374"/>
          </a:xfrm>
          <a:prstGeom prst="rect">
            <a:avLst/>
          </a:prstGeom>
          <a:noFill/>
        </p:spPr>
      </p:pic>
      <p:pic>
        <p:nvPicPr>
          <p:cNvPr id="6" name="Picture 3" descr="C:\Documents and Settings\biblio_1.BIBL_NEW_C01\Мои документы\Новая папка\CCF18052012_00017.jpg"/>
          <p:cNvPicPr>
            <a:picLocks noChangeAspect="1" noChangeArrowheads="1"/>
          </p:cNvPicPr>
          <p:nvPr/>
        </p:nvPicPr>
        <p:blipFill>
          <a:blip r:embed="rId3" cstate="print"/>
          <a:srcRect l="1184" t="41881" r="27167" b="19658"/>
          <a:stretch>
            <a:fillRect/>
          </a:stretch>
        </p:blipFill>
        <p:spPr bwMode="auto">
          <a:xfrm rot="813130">
            <a:off x="5441292" y="3092149"/>
            <a:ext cx="2995922" cy="28586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692696"/>
            <a:ext cx="777686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    </a:t>
            </a:r>
            <a:r>
              <a:rPr lang="ru-RU" sz="2800" b="1" i="1" dirty="0" smtClean="0">
                <a:solidFill>
                  <a:srgbClr val="FF0000"/>
                </a:solidFill>
              </a:rPr>
              <a:t>Д</a:t>
            </a:r>
            <a:r>
              <a:rPr lang="ru-RU" sz="2800" b="1" dirty="0" smtClean="0"/>
              <a:t>ля переселенцев в 1910 году были созданы специальные железнодорожные вагоны. От обычных они отличались тем, что одна их часть во всю ширину вагона предназначалась для крестьянского скота и инвентаря. Позднее, при советской власти, в этих вагонах были поставлены решетки, сами вагоны стали использоваться уже для принудительной высылки кулаков и иного «контр- революционного элемента» в Сибирь и Среднюю Азию. </a:t>
            </a:r>
            <a:endParaRPr lang="ru-RU" sz="2800" b="1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6816757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99412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 1910 году по распоряжению российского министра внутренних   дел Петра Столыпина  был разработан и внедрен в производство железнодорожный спецвагон. </a:t>
            </a:r>
            <a:endParaRPr lang="ru-RU" sz="24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400" dirty="0" smtClean="0"/>
              <a:t>Т 3(2)  Труды вольного </a:t>
            </a:r>
            <a:br>
              <a:rPr lang="ru-RU" sz="1400" dirty="0" smtClean="0"/>
            </a:br>
            <a:r>
              <a:rPr lang="ru-RU" sz="1400" dirty="0" smtClean="0"/>
              <a:t>Т 78  экономического общества России. Столыпинская реформа: документы и факты. - М.; 1997. - 157 с.</a:t>
            </a:r>
            <a:endParaRPr lang="ru-RU" sz="14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008313" cy="4353347"/>
          </a:xfrm>
        </p:spPr>
        <p:txBody>
          <a:bodyPr/>
          <a:lstStyle/>
          <a:p>
            <a:pPr algn="just"/>
            <a:r>
              <a:rPr lang="ru-RU" dirty="0" smtClean="0"/>
              <a:t>      Представлены  официальные материалы  Правительствующего Сената от 3 ноября 1905 года, а также материалы научно-практической конференции Вольного Экономического Общества России посвященные 90-летию Столыпинской реформе.</a:t>
            </a:r>
          </a:p>
          <a:p>
            <a:pPr algn="just"/>
            <a:endParaRPr lang="ru-RU" dirty="0"/>
          </a:p>
        </p:txBody>
      </p:sp>
      <p:pic>
        <p:nvPicPr>
          <p:cNvPr id="3075" name="Picture 3" descr="C:\Documents and Settings\biblio_1.BIBL_NEW_C01\Мои документы\Новая папка\CCF18052012_000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3275" b="17573"/>
          <a:stretch>
            <a:fillRect/>
          </a:stretch>
        </p:blipFill>
        <p:spPr bwMode="auto">
          <a:xfrm>
            <a:off x="4211960" y="188640"/>
            <a:ext cx="4396787" cy="6388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9552" y="1772816"/>
            <a:ext cx="828091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i="1" dirty="0" smtClean="0"/>
              <a:t>Столыпинская реформа глазами наших современников</a:t>
            </a:r>
            <a:endParaRPr lang="ru-RU" sz="5400" b="1" i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0648"/>
            <a:ext cx="8148088" cy="619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Родина. - 2012. - № 4. – 138 с. – (Специальный выпуск).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250704" cy="4353347"/>
          </a:xfrm>
        </p:spPr>
        <p:txBody>
          <a:bodyPr/>
          <a:lstStyle/>
          <a:p>
            <a:pPr algn="just"/>
            <a:r>
              <a:rPr lang="ru-RU" dirty="0" smtClean="0"/>
              <a:t>    Специальный выпуск журнала Родина посвящен 150-летию П.А. Столыпина. </a:t>
            </a:r>
          </a:p>
          <a:p>
            <a:pPr algn="just"/>
            <a:r>
              <a:rPr lang="ru-RU" dirty="0" smtClean="0"/>
              <a:t>Статьи раздела 1 – «Россия в пространстве реформ» посвящен реформам и модернизации России. Статьи раздела 2 «Реформы в пространстве России» раскрывают отношение современников Столыпина к реформам в стране.</a:t>
            </a:r>
          </a:p>
          <a:p>
            <a:pPr algn="just"/>
            <a:r>
              <a:rPr lang="ru-RU" dirty="0" smtClean="0"/>
              <a:t>Статьи раздела 3 «Судьба реформ и реформатора» - как взгляд сквозь призму времен.</a:t>
            </a:r>
            <a:endParaRPr lang="ru-RU" dirty="0"/>
          </a:p>
        </p:txBody>
      </p:sp>
      <p:pic>
        <p:nvPicPr>
          <p:cNvPr id="6146" name="Picture 2" descr="C:\Documents and Settings\biblio_1.BIBL_NEW_C01\Мои документы\Новая папка\CCF18052012_00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260648"/>
            <a:ext cx="4390689" cy="608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273050"/>
            <a:ext cx="3240360" cy="116205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        Елина П. Уроки Столыпина: Страницы истории /П. Елина // Земляки. - 2012. - № 1. - С. 69-72. (Приложение к журналу «Социальная защита</a:t>
            </a:r>
            <a:r>
              <a:rPr lang="ru-RU" sz="1400" dirty="0" smtClean="0"/>
              <a:t>).</a:t>
            </a:r>
            <a:endParaRPr lang="ru-RU" sz="14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323528" y="1628800"/>
            <a:ext cx="3141985" cy="4497363"/>
          </a:xfrm>
        </p:spPr>
        <p:txBody>
          <a:bodyPr/>
          <a:lstStyle/>
          <a:p>
            <a:pPr algn="just"/>
            <a:r>
              <a:rPr lang="ru-RU" dirty="0" smtClean="0"/>
              <a:t>     Статья посвящена реформатору и государственному деятелю Петру Аркадьевичу Столыпину. </a:t>
            </a:r>
          </a:p>
          <a:p>
            <a:pPr algn="just"/>
            <a:r>
              <a:rPr lang="ru-RU" dirty="0" smtClean="0"/>
              <a:t>       Премьер-министр Столыпин в чрезвычайно-сложных условиях проводил кардинальные реформы, охватывающие все стороны  жизни, в том числе и аграрную, связанную с грандиозным по своим масштабам переселением крестьян в Сибирь и на Дальний Восток. </a:t>
            </a:r>
          </a:p>
          <a:p>
            <a:pPr algn="just"/>
            <a:r>
              <a:rPr lang="ru-RU" dirty="0" smtClean="0"/>
              <a:t>     Он отмечал необходимость заселения Сибири и Дальнего Востока, являющимися стратегически важными регионами для нашей страны. Задача наших современников, использовать опыт освоения пустующих территорий и сделать их процветающими.</a:t>
            </a:r>
            <a:endParaRPr lang="ru-RU" dirty="0"/>
          </a:p>
        </p:txBody>
      </p:sp>
      <p:pic>
        <p:nvPicPr>
          <p:cNvPr id="4100" name="Picture 4" descr="C:\Documents and Settings\biblio_1.BIBL_NEW_C01\Мои документы\Новая папка\CCF18052012_00020.jpg"/>
          <p:cNvPicPr>
            <a:picLocks noChangeAspect="1" noChangeArrowheads="1"/>
          </p:cNvPicPr>
          <p:nvPr/>
        </p:nvPicPr>
        <p:blipFill>
          <a:blip r:embed="rId2" cstate="print"/>
          <a:srcRect b="8087"/>
          <a:stretch>
            <a:fillRect/>
          </a:stretch>
        </p:blipFill>
        <p:spPr bwMode="auto">
          <a:xfrm>
            <a:off x="3851920" y="188640"/>
            <a:ext cx="3900904" cy="4968552"/>
          </a:xfrm>
          <a:prstGeom prst="rect">
            <a:avLst/>
          </a:prstGeom>
          <a:noFill/>
        </p:spPr>
      </p:pic>
      <p:pic>
        <p:nvPicPr>
          <p:cNvPr id="4099" name="Picture 3" descr="C:\Documents and Settings\biblio_1.BIBL_NEW_C01\Мои документы\Новая папка\CCF18052012_0001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2541" t="6983" r="4686" b="16960"/>
          <a:stretch>
            <a:fillRect/>
          </a:stretch>
        </p:blipFill>
        <p:spPr bwMode="auto">
          <a:xfrm rot="11802012">
            <a:off x="4699597" y="2030220"/>
            <a:ext cx="3917563" cy="42417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273050"/>
            <a:ext cx="3240360" cy="116205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    Плотников В. Аграрная реформа </a:t>
            </a:r>
            <a:br>
              <a:rPr lang="ru-RU" sz="1400" dirty="0" smtClean="0"/>
            </a:br>
            <a:r>
              <a:rPr lang="ru-RU" sz="1400" dirty="0" smtClean="0"/>
              <a:t>в России: столыпинский опыт и современные проблемы фермерства/ В. Плотников //АПК: экономика и управление. - 2010. - № 12. - С. 3 - 10.</a:t>
            </a:r>
            <a:endParaRPr lang="ru-RU" sz="1400" dirty="0"/>
          </a:p>
        </p:txBody>
      </p:sp>
      <p:sp>
        <p:nvSpPr>
          <p:cNvPr id="9" name="Текст 8"/>
          <p:cNvSpPr>
            <a:spLocks noGrp="1"/>
          </p:cNvSpPr>
          <p:nvPr>
            <p:ph type="body" sz="half" idx="2"/>
          </p:nvPr>
        </p:nvSpPr>
        <p:spPr>
          <a:xfrm>
            <a:off x="323528" y="1700808"/>
            <a:ext cx="3312368" cy="4425355"/>
          </a:xfrm>
        </p:spPr>
        <p:txBody>
          <a:bodyPr/>
          <a:lstStyle/>
          <a:p>
            <a:pPr algn="just"/>
            <a:r>
              <a:rPr lang="ru-RU" dirty="0" smtClean="0"/>
              <a:t>    </a:t>
            </a:r>
            <a:r>
              <a:rPr lang="ru-RU" b="1" dirty="0" smtClean="0"/>
              <a:t>Аграрную реформу Столыпина можно считать удавшейся , несмотря на то, что ей история отвела для исполнения всего семь мирных лет. Она сформировала свободные, крепкие крестьянские хозяйства, по сути, фермерские. </a:t>
            </a:r>
          </a:p>
          <a:p>
            <a:pPr algn="just"/>
            <a:r>
              <a:rPr lang="ru-RU" b="1" dirty="0" smtClean="0"/>
              <a:t>    Статья рассматривает ситуацию с реформой 90-х годов </a:t>
            </a:r>
            <a:r>
              <a:rPr lang="en-US" b="1" dirty="0" smtClean="0"/>
              <a:t>XX </a:t>
            </a:r>
            <a:r>
              <a:rPr lang="ru-RU" b="1" dirty="0" smtClean="0"/>
              <a:t> века. В стране до настоящего времени не сложилась государственная система землеустроительных работ, без которой реформу нельзя провести. </a:t>
            </a:r>
          </a:p>
          <a:p>
            <a:pPr algn="just"/>
            <a:r>
              <a:rPr lang="ru-RU" b="1" dirty="0" smtClean="0"/>
              <a:t>   Статья рассматривает часть актуальных вопросов, от решения которых зависит  развитие  фермерского хозяйства в современной России.</a:t>
            </a:r>
            <a:endParaRPr lang="ru-RU" b="1" dirty="0"/>
          </a:p>
        </p:txBody>
      </p:sp>
      <p:pic>
        <p:nvPicPr>
          <p:cNvPr id="4099" name="Picture 3" descr="C:\Documents and Settings\biblio_1.BIBL_NEW_C01\Мои документы\Новая папка\CCF18052012_00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97" r="21078" b="14094"/>
          <a:stretch>
            <a:fillRect/>
          </a:stretch>
        </p:blipFill>
        <p:spPr bwMode="auto">
          <a:xfrm>
            <a:off x="4067944" y="273050"/>
            <a:ext cx="4320480" cy="6285198"/>
          </a:xfrm>
          <a:prstGeom prst="rect">
            <a:avLst/>
          </a:prstGeom>
          <a:noFill/>
        </p:spPr>
      </p:pic>
      <p:pic>
        <p:nvPicPr>
          <p:cNvPr id="12" name="Picture 2" descr="C:\Documents and Settings\biblio_1.BIBL_NEW_C01\Мои документы\Новая папка\CCF18052012_00008.jpg"/>
          <p:cNvPicPr>
            <a:picLocks noChangeAspect="1" noChangeArrowheads="1"/>
          </p:cNvPicPr>
          <p:nvPr/>
        </p:nvPicPr>
        <p:blipFill>
          <a:blip r:embed="rId3" cstate="print"/>
          <a:srcRect l="4920" r="21279" b="14094"/>
          <a:stretch>
            <a:fillRect/>
          </a:stretch>
        </p:blipFill>
        <p:spPr bwMode="auto">
          <a:xfrm rot="628353">
            <a:off x="4585415" y="2077641"/>
            <a:ext cx="2963225" cy="43807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50704" cy="116205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 Казанина Л. Часть вины. Столыпинская программа в оценке российских либералов //Родина. - 2010. - № 7. - С. 83-84.</a:t>
            </a:r>
            <a:endParaRPr lang="ru-RU" sz="1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539552" y="1772816"/>
            <a:ext cx="3240360" cy="4353347"/>
          </a:xfrm>
        </p:spPr>
        <p:txBody>
          <a:bodyPr/>
          <a:lstStyle/>
          <a:p>
            <a:pPr algn="just"/>
            <a:r>
              <a:rPr lang="ru-RU" dirty="0" smtClean="0"/>
              <a:t>  Программы крупнейших либеральных партий России начала 20 века, конституциальных демократов и октябристов, во многом соответствовали стратегической цели столыпинской модернизации – формированию правового  государства и гражданского общества в России, современных рыночных отношений и среднего класса. Однако общая цель не стала основой для объединения усилий в этом направлении двух ведущих политических партий и министерства П.А.Столыпина, что роковым образом сказалось на исторических судьбах страны и государства.</a:t>
            </a:r>
            <a:endParaRPr lang="ru-RU" dirty="0"/>
          </a:p>
        </p:txBody>
      </p:sp>
      <p:pic>
        <p:nvPicPr>
          <p:cNvPr id="7171" name="Picture 3" descr="C:\Documents and Settings\biblio_1.BIBL_NEW_C01\Мои документы\Новая папка\CCF18052012_0001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73050"/>
            <a:ext cx="4318681" cy="5985205"/>
          </a:xfrm>
          <a:prstGeom prst="rect">
            <a:avLst/>
          </a:prstGeom>
          <a:noFill/>
        </p:spPr>
      </p:pic>
      <p:pic>
        <p:nvPicPr>
          <p:cNvPr id="12" name="Picture 2" descr="C:\Documents and Settings\biblio_1.BIBL_NEW_C01\Мои документы\Новая папка\CCF18052012_00013.jpg"/>
          <p:cNvPicPr>
            <a:picLocks noChangeAspect="1" noChangeArrowheads="1"/>
          </p:cNvPicPr>
          <p:nvPr/>
        </p:nvPicPr>
        <p:blipFill>
          <a:blip r:embed="rId4" cstate="print"/>
          <a:srcRect r="4563" b="3479"/>
          <a:stretch>
            <a:fillRect/>
          </a:stretch>
        </p:blipFill>
        <p:spPr bwMode="auto">
          <a:xfrm rot="11581317">
            <a:off x="4576398" y="1434707"/>
            <a:ext cx="3177081" cy="45119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400" dirty="0" smtClean="0"/>
              <a:t>Уренгойская У. Великий человек – великие идеи /У. Уренгойская// Белгородское бизнес-обозрение. -2012. - № 5 (234). – С. 28-29.</a:t>
            </a:r>
            <a:endParaRPr lang="ru-RU" sz="1400" dirty="0"/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1916833"/>
            <a:ext cx="3322712" cy="2664296"/>
          </a:xfrm>
        </p:spPr>
        <p:txBody>
          <a:bodyPr/>
          <a:lstStyle/>
          <a:p>
            <a:pPr algn="just"/>
            <a:r>
              <a:rPr lang="ru-RU" b="1" dirty="0" smtClean="0"/>
              <a:t>     Не зависимо от того, какими богатствами обладает страна, необходимо грамотное регулирование аграрной сферы. Наиболее выдающийся</a:t>
            </a:r>
          </a:p>
          <a:p>
            <a:pPr algn="just"/>
            <a:r>
              <a:rPr lang="ru-RU" b="1" dirty="0" smtClean="0"/>
              <a:t>      Вклад в развитие российской экономики и сельского хозяйства внес П.А. Столыпин который до сих пор  для многих служит образцом и символом государственного мышления России.</a:t>
            </a:r>
            <a:endParaRPr lang="ru-RU" b="1" dirty="0"/>
          </a:p>
        </p:txBody>
      </p:sp>
      <p:pic>
        <p:nvPicPr>
          <p:cNvPr id="5122" name="Picture 2" descr="C:\Documents and Settings\biblio_1.BIBL_NEW_C01\Мои документы\Новая папка\CCF18052012_00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404664"/>
            <a:ext cx="4223369" cy="5853113"/>
          </a:xfrm>
          <a:prstGeom prst="rect">
            <a:avLst/>
          </a:prstGeom>
          <a:noFill/>
        </p:spPr>
      </p:pic>
      <p:pic>
        <p:nvPicPr>
          <p:cNvPr id="6" name="Picture 4" descr="C:\Documents and Settings\biblio_1.BIBL_NEW_C01\Мои документы\Новая папка\CCF18052012_00010.jpg"/>
          <p:cNvPicPr>
            <a:picLocks noChangeAspect="1" noChangeArrowheads="1"/>
          </p:cNvPicPr>
          <p:nvPr/>
        </p:nvPicPr>
        <p:blipFill>
          <a:blip r:embed="rId3" cstate="print"/>
          <a:srcRect t="4082"/>
          <a:stretch>
            <a:fillRect/>
          </a:stretch>
        </p:blipFill>
        <p:spPr bwMode="auto">
          <a:xfrm rot="852457">
            <a:off x="4922505" y="1993625"/>
            <a:ext cx="2859578" cy="3799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94720" cy="11620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dirty="0" smtClean="0"/>
              <a:t>Медушевский А.Н. Как выйти из революции: стратегия преодоления  социального кризиса в обществах переходного типа/ А.Н. </a:t>
            </a:r>
            <a:r>
              <a:rPr lang="ru-RU" sz="1400" dirty="0" smtClean="0"/>
              <a:t>Медушевский</a:t>
            </a:r>
            <a:r>
              <a:rPr lang="ru-RU" sz="1400" dirty="0" smtClean="0"/>
              <a:t>         // </a:t>
            </a:r>
            <a:r>
              <a:rPr lang="ru-RU" sz="1400" dirty="0" smtClean="0"/>
              <a:t>Российская история. - 2012. - № 2. - С. 3-16.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322712" cy="4353347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 smtClean="0"/>
              <a:t>Статья  рассматривает столыпинские модели преобразований с позиции постсоветской реальности и признает степень научной состоятельности предложенной Столыпиным концепции фундаментального социального кризиса  российского общества; адекватность избранной им стратегии его разрешения; верность его взгляда на причины революционного срыва и способы его преодоления; пригодность применявшихся им методов противостояния революционному экстремизму и допустимость границ чрезвычайных полномочий в противодействии террору ; возможности и исторически обусловленные границы применения данного опыта в сравнительной перспективе и на современном этапе.</a:t>
            </a:r>
            <a:endParaRPr lang="ru-RU" b="1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122" b="20246"/>
          <a:stretch>
            <a:fillRect/>
          </a:stretch>
        </p:blipFill>
        <p:spPr bwMode="auto">
          <a:xfrm rot="10800000">
            <a:off x="4644008" y="188636"/>
            <a:ext cx="4176464" cy="57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857" t="5841" r="29049" b="28149"/>
          <a:stretch>
            <a:fillRect/>
          </a:stretch>
        </p:blipFill>
        <p:spPr bwMode="auto">
          <a:xfrm rot="11699300">
            <a:off x="5614764" y="1849293"/>
            <a:ext cx="2710415" cy="340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456384" cy="1162050"/>
          </a:xfrm>
        </p:spPr>
        <p:txBody>
          <a:bodyPr>
            <a:normAutofit/>
          </a:bodyPr>
          <a:lstStyle/>
          <a:p>
            <a:r>
              <a:rPr lang="ru-RU" sz="1400" dirty="0" smtClean="0"/>
              <a:t>Шелохаев В.В. Столыпинский тип модер-</a:t>
            </a:r>
            <a:br>
              <a:rPr lang="ru-RU" sz="1400" dirty="0" smtClean="0"/>
            </a:br>
            <a:r>
              <a:rPr lang="ru-RU" sz="1400" dirty="0" smtClean="0"/>
              <a:t>низации  России /В.В. Шелохаев //Рос-</a:t>
            </a:r>
            <a:br>
              <a:rPr lang="ru-RU" sz="1400" dirty="0" smtClean="0"/>
            </a:br>
            <a:r>
              <a:rPr lang="ru-RU" sz="1400" dirty="0" smtClean="0"/>
              <a:t>сийская история. - 2012. - № 2. - С. 18-36.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844825"/>
            <a:ext cx="3672408" cy="2448272"/>
          </a:xfrm>
        </p:spPr>
        <p:txBody>
          <a:bodyPr/>
          <a:lstStyle/>
          <a:p>
            <a:pPr algn="just"/>
            <a:r>
              <a:rPr lang="ru-RU" dirty="0" smtClean="0"/>
              <a:t>       </a:t>
            </a:r>
            <a:r>
              <a:rPr lang="ru-RU" b="1" dirty="0" smtClean="0"/>
              <a:t>Автор статьи  основываясь на совокупности источников, непосредственно исходивших от самого Столыпина, попытался систематизировать смысловые высказывания, содержащиеся в его выступлениях в Государственной Думе и Государственном Совете, записках, письмах и интервью. Это позволило рассмотреть проблему типа столыпинской модернизации с разных ракурсов.</a:t>
            </a:r>
            <a:endParaRPr lang="ru-RU" b="1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122" b="20246"/>
          <a:stretch>
            <a:fillRect/>
          </a:stretch>
        </p:blipFill>
        <p:spPr bwMode="auto">
          <a:xfrm rot="10800000">
            <a:off x="4644007" y="330587"/>
            <a:ext cx="4032447" cy="5738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t="42617" r="29049" b="25764"/>
          <a:stretch>
            <a:fillRect/>
          </a:stretch>
        </p:blipFill>
        <p:spPr bwMode="auto">
          <a:xfrm>
            <a:off x="4644008" y="2852936"/>
            <a:ext cx="3182580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384376" cy="116205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      Шульгин В. Хранитель. Традиция консервативного самобытничества в думских речах Петра Столыпина / В. Шульгин. - Родина. - 2009. - № 1. - С. 74- 76.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628800"/>
            <a:ext cx="3456384" cy="4497363"/>
          </a:xfrm>
        </p:spPr>
        <p:txBody>
          <a:bodyPr/>
          <a:lstStyle/>
          <a:p>
            <a:pPr algn="just"/>
            <a:r>
              <a:rPr lang="ru-RU" dirty="0" smtClean="0"/>
              <a:t>     Каждый новый этап в развитии отечественного консерватизма был связан с именем наиболее яркого, характерного носителя нового круга идей. В начале </a:t>
            </a:r>
            <a:r>
              <a:rPr lang="en-US" dirty="0" smtClean="0"/>
              <a:t>XX</a:t>
            </a:r>
            <a:r>
              <a:rPr lang="ru-RU" dirty="0" smtClean="0"/>
              <a:t> века такой фигурой, способной совместить политико-культурную специфику российской государственности с актуальными задачами времени, оказался Петр Аркадьевич Столыпин. </a:t>
            </a:r>
          </a:p>
          <a:p>
            <a:pPr algn="just"/>
            <a:r>
              <a:rPr lang="ru-RU" dirty="0" smtClean="0"/>
              <a:t>В статье представляется авторский взгляд на Столыпина как проводника отечественной свободно - консервативной традиции.</a:t>
            </a:r>
            <a:endParaRPr lang="ru-RU" dirty="0"/>
          </a:p>
        </p:txBody>
      </p:sp>
      <p:pic>
        <p:nvPicPr>
          <p:cNvPr id="8194" name="Picture 2" descr="C:\Documents and Settings\biblio_1.BIBL_NEW_C01\Мои документы\Новая папка\CCF18052012_00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19240" y="273050"/>
            <a:ext cx="4223369" cy="5853113"/>
          </a:xfrm>
          <a:prstGeom prst="rect">
            <a:avLst/>
          </a:prstGeom>
          <a:noFill/>
        </p:spPr>
      </p:pic>
      <p:pic>
        <p:nvPicPr>
          <p:cNvPr id="7" name="Picture 4" descr="C:\Documents and Settings\biblio_1.BIBL_NEW_C01\Мои документы\Новая папка\CCF18052012_00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681972">
            <a:off x="4603165" y="1379188"/>
            <a:ext cx="3378350" cy="4682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276872"/>
            <a:ext cx="8712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i="1" dirty="0" smtClean="0"/>
              <a:t>Увековечен в памяти народной</a:t>
            </a:r>
            <a:r>
              <a:rPr lang="ru-RU" sz="6000" i="1" dirty="0" smtClean="0"/>
              <a:t>…</a:t>
            </a:r>
            <a:endParaRPr lang="ru-RU" sz="6000" i="1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 idx="4294967295"/>
          </p:nvPr>
        </p:nvSpPr>
        <p:spPr>
          <a:xfrm>
            <a:off x="0" y="273050"/>
            <a:ext cx="3467100" cy="116205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dirty="0" smtClean="0"/>
              <a:t>Российская Федерация. Президент. </a:t>
            </a:r>
            <a:br>
              <a:rPr lang="ru-RU" sz="1400" dirty="0" smtClean="0"/>
            </a:br>
            <a:r>
              <a:rPr lang="ru-RU" sz="1400" dirty="0" smtClean="0"/>
              <a:t>О праздновании 150-летия со дня рождения П.А. Столыпина: указ Президента от 10 мая 2010г. </a:t>
            </a:r>
            <a:r>
              <a:rPr lang="ru-RU" sz="1400" dirty="0" smtClean="0"/>
              <a:t>№ 565 </a:t>
            </a:r>
            <a:r>
              <a:rPr lang="ru-RU" sz="1400" dirty="0" smtClean="0"/>
              <a:t>//Собрание законодательства РФ. - 2010. - № 19. - Ст. 2313.</a:t>
            </a:r>
            <a:endParaRPr lang="ru-RU" sz="1400" dirty="0"/>
          </a:p>
        </p:txBody>
      </p:sp>
      <p:pic>
        <p:nvPicPr>
          <p:cNvPr id="2050" name="Picture 2" descr="C:\Documents and Settings\biblio_1.BIBL_NEW_C01\Мои документы\Новая папка\CCF18052012_0000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 t="1972" r="23488" b="16578"/>
          <a:stretch>
            <a:fillRect/>
          </a:stretch>
        </p:blipFill>
        <p:spPr bwMode="auto">
          <a:xfrm>
            <a:off x="5111750" y="476250"/>
            <a:ext cx="4032250" cy="5949950"/>
          </a:xfrm>
          <a:prstGeom prst="rect">
            <a:avLst/>
          </a:prstGeom>
          <a:noFill/>
        </p:spPr>
      </p:pic>
      <p:pic>
        <p:nvPicPr>
          <p:cNvPr id="7" name="Picture 2" descr="C:\Documents and Settings\biblio_1.BIBL_NEW_C01\Мои документы\Новая папка\CCF18052012_00005.jpg"/>
          <p:cNvPicPr>
            <a:picLocks noChangeAspect="1" noChangeArrowheads="1"/>
          </p:cNvPicPr>
          <p:nvPr/>
        </p:nvPicPr>
        <p:blipFill>
          <a:blip r:embed="rId3" cstate="print"/>
          <a:srcRect l="10434" t="13794" r="22854" b="57340"/>
          <a:stretch>
            <a:fillRect/>
          </a:stretch>
        </p:blipFill>
        <p:spPr bwMode="auto">
          <a:xfrm rot="21102301">
            <a:off x="439633" y="1922828"/>
            <a:ext cx="5234221" cy="3402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476672"/>
            <a:ext cx="842493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i="1" dirty="0" smtClean="0">
                <a:solidFill>
                  <a:srgbClr val="FF0000"/>
                </a:solidFill>
              </a:rPr>
              <a:t>Петр Аркадьевич Столыпин </a:t>
            </a:r>
            <a:r>
              <a:rPr lang="ru-RU" sz="2600" b="1" dirty="0" smtClean="0"/>
              <a:t>- выдающийся российский государственный деятель, занимавший в 1906-1911 годах должность председателя Совета министров России. Под его руководством осуществлялась системная программа модернизации России, включавшая в себя аграрную реформу (землеустройство, развитие аграрного кредитования, технологическая модернизация), демократизацию местного самоуправления, активную переселенческую политику, направленную, в том числе, на освоение Сибири и Дальнего Востока, реформу судебной системы, укрепление обороноспособности, решение большого блока социальных вопросов, борьбу с терроризмом.</a:t>
            </a:r>
            <a:endParaRPr lang="ru-RU" sz="26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67544" y="1124744"/>
            <a:ext cx="784887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     Памятный знак установлен на месте покушения на П.А.Столыпина. </a:t>
            </a:r>
          </a:p>
          <a:p>
            <a:pPr algn="just"/>
            <a:r>
              <a:rPr lang="ru-RU" sz="2800" b="1" dirty="0" smtClean="0"/>
              <a:t>     Бронзовый барельеф установлен в историческом центре Киева на здании бывшей больницы, в которой 100 лет назад скончался государственный деятель. Покушение на него было совершено во время визита в город Императора  Николая II.</a:t>
            </a:r>
            <a:endParaRPr lang="ru-RU" sz="2800" b="1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1440160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Киев. </a:t>
            </a:r>
            <a:br>
              <a:rPr lang="ru-RU" sz="2400" b="1" dirty="0" smtClean="0"/>
            </a:br>
            <a:r>
              <a:rPr lang="ru-RU" sz="2400" b="1" dirty="0" smtClean="0"/>
              <a:t>Церковь святых Антония и Феодосия Киево-Печерской Лавры. Могила П.А. Столыпина находится у стен трапезной.</a:t>
            </a:r>
            <a:r>
              <a:rPr lang="ru-RU" sz="3200" b="1" dirty="0" smtClean="0"/>
              <a:t/>
            </a:r>
            <a:br>
              <a:rPr lang="ru-RU" sz="3200" b="1" dirty="0" smtClean="0"/>
            </a:br>
            <a:endParaRPr lang="ru-RU" sz="3200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700808"/>
            <a:ext cx="7704856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83568" y="836712"/>
            <a:ext cx="784887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       17-18 сентября 2011 года в столице Украины прошли Дни памяти Петра Столыпина, государственного деятеля времен Российской империи (1862-1911), убитого в Киеве ровно 100 лет назад.</a:t>
            </a:r>
          </a:p>
          <a:p>
            <a:pPr algn="just"/>
            <a:r>
              <a:rPr lang="ru-RU" sz="2800" b="1" dirty="0" smtClean="0"/>
              <a:t>       После возложения цветов премьер-министр Украины Н. Азаров пригласил правнука Столыпина Аркадия Дмитриевича вместе осмотреть открывшуюся в воскресенье в Лавре выставку, посвященную памяти российского государственного деятеля.</a:t>
            </a:r>
            <a:endParaRPr lang="ru-RU" sz="2800" b="1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 smtClean="0"/>
              <a:t>Могила П. Столыпина </a:t>
            </a:r>
            <a:br>
              <a:rPr lang="ru-RU" sz="2800" b="1" dirty="0" smtClean="0"/>
            </a:br>
            <a:r>
              <a:rPr lang="ru-RU" sz="2800" b="1" dirty="0" smtClean="0"/>
              <a:t>в Киево-Печерской Лавре. </a:t>
            </a:r>
            <a:endParaRPr lang="ru-RU" sz="2800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12776"/>
            <a:ext cx="7272808" cy="52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12968" cy="634082"/>
          </a:xfrm>
        </p:spPr>
        <p:txBody>
          <a:bodyPr>
            <a:noAutofit/>
          </a:bodyPr>
          <a:lstStyle/>
          <a:p>
            <a:r>
              <a:rPr lang="ru-RU" sz="2400" b="1" dirty="0" smtClean="0"/>
              <a:t>В России учреждена Национальная премия имени Столыпина «Аграрная элита России», которая вручается с 2003 года.</a:t>
            </a:r>
            <a:endParaRPr lang="ru-RU" sz="24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1052736"/>
            <a:ext cx="5256584" cy="545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980729"/>
            <a:ext cx="871296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/>
              <a:t>           Среди первых лауреатов: председатель колхоза </a:t>
            </a:r>
          </a:p>
          <a:p>
            <a:pPr algn="just"/>
            <a:r>
              <a:rPr lang="ru-RU" sz="2800" b="1" dirty="0" smtClean="0"/>
              <a:t>им. Фрунзе  Белгородской области </a:t>
            </a:r>
            <a:r>
              <a:rPr lang="ru-RU" sz="2800" b="1" dirty="0" smtClean="0">
                <a:solidFill>
                  <a:srgbClr val="FF0000"/>
                </a:solidFill>
              </a:rPr>
              <a:t>Василий Яковлевич Горин </a:t>
            </a:r>
            <a:r>
              <a:rPr lang="ru-RU" sz="2800" b="1" dirty="0" smtClean="0"/>
              <a:t>и фермер из Калужской области Виталий Нилов. Общественным советом премии было принято решение награждать и тех, кто сам не работает на земле, но своим трудом возрождает российские традиции, помогает нашему селу, и среди первых лауреатов: скульптор, автор памятника П.А.Столыпину в Саратове Вячеслав Клыков, народный артист СССР, режиссер Евгений Матвеев, писатель-публицист Владимир Казарезов.</a:t>
            </a:r>
            <a:endParaRPr lang="ru-RU" sz="2800" b="1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79" y="260648"/>
            <a:ext cx="5544617" cy="6105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610744" cy="1139726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400" dirty="0" smtClean="0"/>
              <a:t>Т3    Столыпин П.А. Нам нужна Великая </a:t>
            </a:r>
            <a:br>
              <a:rPr lang="ru-RU" sz="1400" dirty="0" smtClean="0"/>
            </a:br>
            <a:r>
              <a:rPr lang="ru-RU" sz="1400" dirty="0" smtClean="0"/>
              <a:t>С81 Россия…: полн. собр. речей в Государственной </a:t>
            </a:r>
            <a:r>
              <a:rPr lang="ru-RU" sz="1400" dirty="0" smtClean="0"/>
              <a:t>Думе </a:t>
            </a:r>
            <a:r>
              <a:rPr lang="ru-RU" sz="1400" dirty="0" smtClean="0"/>
              <a:t>и Государственном совете. 1906-1911гг. / предисл. К.Ф. Шацилло. - М. : Мол. Гвардия, 1991. – 411 с.</a:t>
            </a:r>
            <a:endParaRPr lang="ru-RU" sz="1400" dirty="0"/>
          </a:p>
        </p:txBody>
      </p:sp>
      <p:pic>
        <p:nvPicPr>
          <p:cNvPr id="1026" name="Picture 2" descr="C:\Documents and Settings\biblio_1.BIBL_NEW_C01\Мои документы\Новая папка\CCF18052012_0000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4169" b="55352"/>
          <a:stretch>
            <a:fillRect/>
          </a:stretch>
        </p:blipFill>
        <p:spPr bwMode="auto">
          <a:xfrm rot="5400000">
            <a:off x="3505281" y="1498767"/>
            <a:ext cx="6021287" cy="3887850"/>
          </a:xfrm>
          <a:prstGeom prst="rect">
            <a:avLst/>
          </a:prstGeom>
          <a:noFill/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67544" y="2060848"/>
            <a:ext cx="3672408" cy="4392488"/>
          </a:xfrm>
        </p:spPr>
        <p:txBody>
          <a:bodyPr/>
          <a:lstStyle/>
          <a:p>
            <a:pPr algn="just"/>
            <a:r>
              <a:rPr lang="ru-RU" b="1" dirty="0" smtClean="0"/>
              <a:t>       Книга представляет собой полное собрание речей, произнесенных в Государственной Думе и Государственном Совете в 1906-1911 годах одним из крупнейших государственных деятелей предреволюционной России, Петром Аркадьевичем Столыпиным.</a:t>
            </a:r>
            <a:endParaRPr lang="ru-RU" b="1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850106"/>
          </a:xfrm>
        </p:spPr>
        <p:txBody>
          <a:bodyPr>
            <a:normAutofit fontScale="90000"/>
          </a:bodyPr>
          <a:lstStyle/>
          <a:p>
            <a:r>
              <a:rPr lang="ru-RU" sz="3200" b="1" dirty="0" smtClean="0"/>
              <a:t>Гродненский губернатор П.А.Столыпин в 1902 году</a:t>
            </a:r>
            <a:endParaRPr lang="ru-RU" sz="32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268760"/>
            <a:ext cx="4264643" cy="5417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921" r="5617"/>
          <a:stretch>
            <a:fillRect/>
          </a:stretch>
        </p:blipFill>
        <p:spPr bwMode="auto">
          <a:xfrm>
            <a:off x="755576" y="548680"/>
            <a:ext cx="7632848" cy="5820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19256" cy="634082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Дети П.А. Столыпина. 1905 год.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908720"/>
            <a:ext cx="4536504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Т3(2)  Бок М.П. Воспоминания о </a:t>
            </a:r>
            <a:br>
              <a:rPr lang="ru-RU" sz="1400" dirty="0" smtClean="0"/>
            </a:br>
            <a:r>
              <a:rPr lang="ru-RU" sz="1400" dirty="0" smtClean="0"/>
              <a:t>Б78        моем отце П.А. Столыпине / М.П. Бок. - М . : Товарищество «А.Н. Сытин и К», 1992. - 255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72816"/>
            <a:ext cx="3466728" cy="4353347"/>
          </a:xfrm>
        </p:spPr>
        <p:txBody>
          <a:bodyPr/>
          <a:lstStyle/>
          <a:p>
            <a:pPr algn="just"/>
            <a:r>
              <a:rPr lang="ru-RU" b="1" dirty="0" smtClean="0"/>
              <a:t>     Крупнейший государственный  деятель России начала </a:t>
            </a:r>
            <a:r>
              <a:rPr lang="en-US" b="1" dirty="0" smtClean="0"/>
              <a:t>XX</a:t>
            </a:r>
            <a:r>
              <a:rPr lang="ru-RU" b="1" dirty="0" smtClean="0"/>
              <a:t> века, реформатор, возглавлявший правительство с 26 апреля 1906 года вплоть до гибели в сентябре 1911года, п.а. Столыпин предстает  перед читателем в воспоминаниях дочери не только перед рассвирепевшей толпой, на трибуне Государственной Думы, в рабочем кабинете, но и в тесном семейном кругу, как нежный муж, любящий и заботливый отец…</a:t>
            </a:r>
          </a:p>
          <a:p>
            <a:pPr algn="just"/>
            <a:r>
              <a:rPr lang="ru-RU" b="1" dirty="0"/>
              <a:t> </a:t>
            </a:r>
            <a:r>
              <a:rPr lang="ru-RU" b="1" dirty="0" smtClean="0"/>
              <a:t>   Теплое, ностальгически - щемящее впечатление производят страницы  воспоминаний, воссоздающие атмосферу повседневной жизни культурной российской семьи в конце </a:t>
            </a:r>
            <a:r>
              <a:rPr lang="en-US" b="1" dirty="0" smtClean="0"/>
              <a:t>XIX – </a:t>
            </a:r>
            <a:r>
              <a:rPr lang="ru-RU" b="1" dirty="0" smtClean="0"/>
              <a:t>начале </a:t>
            </a:r>
            <a:r>
              <a:rPr lang="en-US" b="1" dirty="0" smtClean="0"/>
              <a:t>XX </a:t>
            </a:r>
            <a:r>
              <a:rPr lang="ru-RU" b="1" dirty="0" smtClean="0"/>
              <a:t>века.</a:t>
            </a:r>
            <a:endParaRPr lang="ru-RU" b="1" dirty="0"/>
          </a:p>
        </p:txBody>
      </p:sp>
      <p:pic>
        <p:nvPicPr>
          <p:cNvPr id="3074" name="Picture 2" descr="C:\Documents and Settings\biblio_1.BIBL_NEW_C01\Мои документы\Новая папка\CCF18052012_000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8160" b="56941"/>
          <a:stretch>
            <a:fillRect/>
          </a:stretch>
        </p:blipFill>
        <p:spPr bwMode="auto">
          <a:xfrm rot="5884632">
            <a:off x="3549847" y="1366689"/>
            <a:ext cx="5970775" cy="41366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250704" cy="1162050"/>
          </a:xfrm>
        </p:spPr>
        <p:txBody>
          <a:bodyPr>
            <a:normAutofit/>
          </a:bodyPr>
          <a:lstStyle/>
          <a:p>
            <a:pPr algn="just"/>
            <a:r>
              <a:rPr lang="ru-RU" sz="1400" dirty="0" smtClean="0"/>
              <a:t>Т3(0)   Рыбас С. </a:t>
            </a:r>
            <a:r>
              <a:rPr lang="ru-RU" sz="1400" dirty="0" smtClean="0"/>
              <a:t>Реформатор. </a:t>
            </a:r>
            <a:r>
              <a:rPr lang="ru-RU" sz="1400" dirty="0" smtClean="0"/>
              <a:t>Жизнь и       </a:t>
            </a:r>
            <a:br>
              <a:rPr lang="ru-RU" sz="1400" dirty="0" smtClean="0"/>
            </a:br>
            <a:r>
              <a:rPr lang="ru-RU" sz="1400" dirty="0" smtClean="0"/>
              <a:t>Р93  смерть Петра Столыпина /С. Рыбас, Л. Тараканова. - М. : Недра, 1991. - 204 с.</a:t>
            </a:r>
            <a:endParaRPr lang="ru-RU" sz="140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700808"/>
            <a:ext cx="3322712" cy="4425355"/>
          </a:xfrm>
        </p:spPr>
        <p:txBody>
          <a:bodyPr/>
          <a:lstStyle/>
          <a:p>
            <a:pPr algn="just"/>
            <a:r>
              <a:rPr lang="ru-RU" dirty="0" smtClean="0"/>
              <a:t>   </a:t>
            </a:r>
            <a:r>
              <a:rPr lang="ru-RU" b="1" dirty="0" smtClean="0"/>
              <a:t>В книге подробно раскрывается суть столыпинских идей по преобразованию России, описывается  жизненный путь человека, именем которого назван целый  исторический период развития нашей страны: 1906-1911 гг.- «эпоха столыпинских реформ». </a:t>
            </a:r>
          </a:p>
          <a:p>
            <a:pPr algn="just"/>
            <a:r>
              <a:rPr lang="ru-RU" b="1" dirty="0" smtClean="0"/>
              <a:t>   Именно в этот период началось триумфальное движение России к мощной экономике и общественной стабильности. </a:t>
            </a:r>
          </a:p>
          <a:p>
            <a:pPr algn="just"/>
            <a:r>
              <a:rPr lang="ru-RU" b="1" dirty="0" smtClean="0"/>
              <a:t>    В книге показана разрушительная роль терроризма – вплоть до рокового выстрела в 1911 года.</a:t>
            </a:r>
            <a:endParaRPr lang="ru-RU" b="1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r="32352" b="30088"/>
          <a:stretch>
            <a:fillRect/>
          </a:stretch>
        </p:blipFill>
        <p:spPr bwMode="auto">
          <a:xfrm rot="10800000">
            <a:off x="4427984" y="188640"/>
            <a:ext cx="4297176" cy="61547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1551</Words>
  <Application>Microsoft Office PowerPoint</Application>
  <PresentationFormat>Экран (4:3)</PresentationFormat>
  <Paragraphs>67</Paragraphs>
  <Slides>36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Тема Office</vt:lpstr>
      <vt:lpstr>Слайд 1</vt:lpstr>
      <vt:lpstr>Слайд 2</vt:lpstr>
      <vt:lpstr>Слайд 3</vt:lpstr>
      <vt:lpstr>Т3    Столыпин П.А. Нам нужна Великая  С81 Россия…: полн. собр. речей в Государственной Думе и Государственном совете. 1906-1911гг. / предисл. К.Ф. Шацилло. - М. : Мол. Гвардия, 1991. – 411 с.</vt:lpstr>
      <vt:lpstr>Гродненский губернатор П.А.Столыпин в 1902 году</vt:lpstr>
      <vt:lpstr>Слайд 6</vt:lpstr>
      <vt:lpstr>Дети П.А. Столыпина. 1905 год.</vt:lpstr>
      <vt:lpstr>Т3(2)  Бок М.П. Воспоминания о  Б78        моем отце П.А. Столыпине / М.П. Бок. - М . : Товарищество «А.Н. Сытин и К», 1992. - 255 с.</vt:lpstr>
      <vt:lpstr>Т3(0)   Рыбас С. Реформатор. Жизнь и        Р93  смерть Петра Столыпина /С. Рыбас, Л. Тараканова. - М. : Недра, 1991. - 204 с.</vt:lpstr>
      <vt:lpstr>Столыпин выступает в  Государственной Думе</vt:lpstr>
      <vt:lpstr>У03   Милосердов В.В. Многострадальная        М60 судьба российского крестьянства/ В.В. Милосердов. - Екатеринбург: Изд-во УралГСХА, 2009. - 72 с.</vt:lpstr>
      <vt:lpstr>Аграрная реформа Столыпина // Кириллов В.В. Отечественная история в схемах и таблицах / В.В. Кириллов. - 2-е изд., дополненное. – М. : Эксмо, 2005.  - С. 215.</vt:lpstr>
      <vt:lpstr>Слайд 13</vt:lpstr>
      <vt:lpstr>Белянин Д.Н. Переселение крестьян в Сибирь в годы Столыпинской аграрной реформы / Д.Н. Белянин // Российская история. - 2011. - № 1. - С. 86-95.</vt:lpstr>
      <vt:lpstr>Слайд 15</vt:lpstr>
      <vt:lpstr>В 1910 году по распоряжению российского министра внутренних   дел Петра Столыпина  был разработан и внедрен в производство железнодорожный спецвагон. </vt:lpstr>
      <vt:lpstr>Т 3(2)  Труды вольного  Т 78  экономического общества России. Столыпинская реформа: документы и факты. - М.; 1997. - 157 с.</vt:lpstr>
      <vt:lpstr>Слайд 18</vt:lpstr>
      <vt:lpstr>Слайд 19</vt:lpstr>
      <vt:lpstr>Родина. - 2012. - № 4. – 138 с. – (Специальный выпуск).</vt:lpstr>
      <vt:lpstr>        Елина П. Уроки Столыпина: Страницы истории /П. Елина // Земляки. - 2012. - № 1. - С. 69-72. (Приложение к журналу «Социальная защита).</vt:lpstr>
      <vt:lpstr>    Плотников В. Аграрная реформа  в России: столыпинский опыт и современные проблемы фермерства/ В. Плотников //АПК: экономика и управление. - 2010. - № 12. - С. 3 - 10.</vt:lpstr>
      <vt:lpstr> Казанина Л. Часть вины. Столыпинская программа в оценке российских либералов //Родина. - 2010. - № 7. - С. 83-84.</vt:lpstr>
      <vt:lpstr>Уренгойская У. Великий человек – великие идеи /У. Уренгойская// Белгородское бизнес-обозрение. -2012. - № 5 (234). – С. 28-29.</vt:lpstr>
      <vt:lpstr>Медушевский А.Н. Как выйти из революции: стратегия преодоления  социального кризиса в обществах переходного типа/ А.Н. Медушевский         // Российская история. - 2012. - № 2. - С. 3-16.</vt:lpstr>
      <vt:lpstr>Шелохаев В.В. Столыпинский тип модер- низации  России /В.В. Шелохаев //Рос- сийская история. - 2012. - № 2. - С. 18-36.</vt:lpstr>
      <vt:lpstr>      Шульгин В. Хранитель. Традиция консервативного самобытничества в думских речах Петра Столыпина / В. Шульгин. - Родина. - 2009. - № 1. - С. 74- 76.</vt:lpstr>
      <vt:lpstr>Слайд 28</vt:lpstr>
      <vt:lpstr>Российская Федерация. Президент.  О праздновании 150-летия со дня рождения П.А. Столыпина: указ Президента от 10 мая 2010г. № 565 //Собрание законодательства РФ. - 2010. - № 19. - Ст. 2313.</vt:lpstr>
      <vt:lpstr>Слайд 30</vt:lpstr>
      <vt:lpstr> Киев.  Церковь святых Антония и Феодосия Киево-Печерской Лавры. Могила П.А. Столыпина находится у стен трапезной. </vt:lpstr>
      <vt:lpstr>Слайд 32</vt:lpstr>
      <vt:lpstr>Могила П. Столыпина  в Киево-Печерской Лавре. </vt:lpstr>
      <vt:lpstr>В России учреждена Национальная премия имени Столыпина «Аграрная элита России», которая вручается с 2003 года.</vt:lpstr>
      <vt:lpstr>Слайд 35</vt:lpstr>
      <vt:lpstr>Слайд 36</vt:lpstr>
    </vt:vector>
  </TitlesOfParts>
  <Company>БелГСХА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Столыпин!</dc:title>
  <dc:creator>biblio_1</dc:creator>
  <cp:lastModifiedBy>biblio_1</cp:lastModifiedBy>
  <cp:revision>103</cp:revision>
  <dcterms:created xsi:type="dcterms:W3CDTF">2012-05-18T09:56:07Z</dcterms:created>
  <dcterms:modified xsi:type="dcterms:W3CDTF">2012-11-08T07:29:07Z</dcterms:modified>
</cp:coreProperties>
</file>