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94" r:id="rId5"/>
    <p:sldId id="298" r:id="rId6"/>
    <p:sldId id="299" r:id="rId7"/>
    <p:sldId id="283" r:id="rId8"/>
    <p:sldId id="312" r:id="rId9"/>
    <p:sldId id="302" r:id="rId10"/>
    <p:sldId id="310" r:id="rId11"/>
    <p:sldId id="317" r:id="rId12"/>
    <p:sldId id="258" r:id="rId13"/>
    <p:sldId id="257" r:id="rId14"/>
    <p:sldId id="259" r:id="rId15"/>
    <p:sldId id="266" r:id="rId16"/>
    <p:sldId id="268" r:id="rId17"/>
    <p:sldId id="267" r:id="rId18"/>
    <p:sldId id="274" r:id="rId19"/>
    <p:sldId id="269" r:id="rId20"/>
    <p:sldId id="263" r:id="rId21"/>
    <p:sldId id="289" r:id="rId22"/>
    <p:sldId id="308" r:id="rId23"/>
    <p:sldId id="281" r:id="rId24"/>
    <p:sldId id="305" r:id="rId25"/>
    <p:sldId id="307" r:id="rId26"/>
    <p:sldId id="316" r:id="rId27"/>
    <p:sldId id="300" r:id="rId28"/>
    <p:sldId id="279" r:id="rId29"/>
    <p:sldId id="322" r:id="rId30"/>
    <p:sldId id="320" r:id="rId31"/>
    <p:sldId id="261" r:id="rId32"/>
    <p:sldId id="275" r:id="rId33"/>
    <p:sldId id="276" r:id="rId34"/>
    <p:sldId id="273" r:id="rId35"/>
    <p:sldId id="262" r:id="rId36"/>
    <p:sldId id="260" r:id="rId37"/>
    <p:sldId id="321" r:id="rId38"/>
    <p:sldId id="264" r:id="rId39"/>
    <p:sldId id="277" r:id="rId40"/>
    <p:sldId id="278" r:id="rId41"/>
    <p:sldId id="265" r:id="rId42"/>
    <p:sldId id="284" r:id="rId43"/>
    <p:sldId id="288" r:id="rId44"/>
    <p:sldId id="326" r:id="rId45"/>
    <p:sldId id="324" r:id="rId46"/>
    <p:sldId id="325" r:id="rId47"/>
    <p:sldId id="323" r:id="rId48"/>
    <p:sldId id="29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6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4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0681E-008C-44D2-903C-FE8695D5FFD9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E4F47-117B-47A7-8C0A-227A85DE0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D94E5-9D63-41A7-891C-7AD94F472843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DAA10-072E-4FAE-AB4C-82D0CCB90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874-6C89-45EF-90AB-1108EE849057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FCE0-F192-4F0F-9ED3-B235828C8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DF180-5600-4C9F-BCD4-6BE1947CD081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DB437-69AE-43ED-A169-A2E5468E8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9CB11-A3A6-42B2-967C-54C6A6141FCF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E02A8-8BA0-45E4-B8A6-1C7A26BAE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917AA-3340-4398-A959-E53744323BC4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DE33-6610-430A-AEC6-85DAAB37A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1992-286A-44B3-BF83-E144944391A6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008D-5617-4C13-A5BE-22E374F5A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FE85-95C8-4A9A-8723-F74D57F1A903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BFFF5-14C1-42C8-A517-EFC5BD4B4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2B907-70F5-43D3-946C-1DDE17002FF8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643CC-4CD0-4104-AF5F-198ECEA79E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5C487-58A7-45D0-B476-4712A6A03D44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130A-A5AD-4A73-B159-02A99D4AC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C791C-837D-4BE7-9F15-4E70C582C24C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3D59F-2186-4CC5-84A9-F11ABBB32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3246478-6EEB-4DB9-BF37-7455830D8C95}" type="datetimeFigureOut">
              <a:rPr lang="ru-RU"/>
              <a:pPr>
                <a:defRPr/>
              </a:pPr>
              <a:t>20.11.2012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049CD4-8B27-441A-8416-2AD56C49F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chemeClr val="accent4">
                <a:lumMod val="75000"/>
              </a:schemeClr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380" y="404664"/>
            <a:ext cx="4728876" cy="6092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25144"/>
            <a:ext cx="8352928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Николай Иванович Вавилов – видный деятель науки</a:t>
            </a:r>
            <a:endParaRPr lang="ru-RU" sz="4800" i="1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chemeClr val="accent5">
                <a:lumMod val="40000"/>
                <a:lumOff val="60000"/>
              </a:schemeClr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Н.И. Вавилов с женой Е.И. Барулиной-Вавиловой.</a:t>
            </a:r>
            <a:br>
              <a:rPr lang="ru-RU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Ленинград, 1926 г.</a:t>
            </a:r>
          </a:p>
        </p:txBody>
      </p:sp>
      <p:pic>
        <p:nvPicPr>
          <p:cNvPr id="4" name="Picture 2" descr="http://www.sgau.ru/vavilov/album/thumbs/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1412776"/>
            <a:ext cx="5472608" cy="4248472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chemeClr val="accent3">
                <a:lumMod val="60000"/>
                <a:lumOff val="40000"/>
              </a:schemeClr>
            </a:gs>
            <a:gs pos="100000">
              <a:srgbClr val="96AB94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3322712" cy="1210146"/>
          </a:xfrm>
        </p:spPr>
        <p:txBody>
          <a:bodyPr/>
          <a:lstStyle/>
          <a:p>
            <a:pPr>
              <a:defRPr/>
            </a:pPr>
            <a:r>
              <a:rPr lang="ru-RU" sz="2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Н.И. Вавилов с сыном, 1927 – 1928 гг.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08720"/>
            <a:ext cx="3887797" cy="5069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53000">
              <a:srgbClr val="D4DEFF"/>
            </a:gs>
            <a:gs pos="83000">
              <a:schemeClr val="accent4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 Бойко В.В. Николай  Иванович      Б77  Вавилов (страницы жизни и деятельности) / В.В. Бойко, Е.Р. Виленский. – М. : Агропромиздат, 1987. – 190 с.</a:t>
            </a:r>
          </a:p>
        </p:txBody>
      </p:sp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2420938"/>
            <a:ext cx="4689475" cy="4065587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Книга знакомит с основными научными трудами в области биологии, генетики, селекции и иммунитета растений Николая Васильевича Вавилова – выдающегося советского учёного, академика, организатора и первого президента ВАСХНИЛ. Значение трудов Н.И. Вавилова актуально для современной сельскохозяйственной науки.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2582" b="32548"/>
          <a:stretch>
            <a:fillRect/>
          </a:stretch>
        </p:blipFill>
        <p:spPr>
          <a:xfrm>
            <a:off x="5508104" y="692696"/>
            <a:ext cx="3456384" cy="5544616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3000">
              <a:schemeClr val="bg2">
                <a:lumMod val="40000"/>
                <a:lumOff val="6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75000"/>
              </a:schemeClr>
            </a:gs>
          </a:gsLst>
          <a:lin ang="12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3384550" cy="9953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Е04  Бахтеев Ф.Х. Николай Иванович Б30 Вавилов: 1887-1943 / Ф.Х. Бахтеев. – Новосибирск : Наука. Сиб. отд-ние, 1988. - 271 с. 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4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3238"/>
            <a:ext cx="3467100" cy="4352925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    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Предлагаемая книга посвящена научной биографии одного из великих биологов </a:t>
            </a:r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 Лауреат премии В.И. Ленина, академик АН СССР, академик и первый президент ВАСХНИЛ, Н.И. Вавилов является основоположником современного учения о биологических основах селекции, учения о центрах происхождения культурных растений, крупным организатором науки. 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Воспроизведена история развития советской генетики на примере создания и становления научной школы Н.И. Вавилова.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Книга написана его ближайшим учеником и последователем.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3" r="36195" b="29686"/>
          <a:stretch>
            <a:fillRect/>
          </a:stretch>
        </p:blipFill>
        <p:spPr>
          <a:xfrm>
            <a:off x="4572000" y="548680"/>
            <a:ext cx="3672408" cy="5748238"/>
          </a:xfr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3008313" cy="1162050"/>
          </a:xfrm>
        </p:spPr>
        <p:txBody>
          <a:bodyPr/>
          <a:lstStyle/>
          <a:p>
            <a:pPr algn="just" eaLnBrk="1" hangingPunct="1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   Бальдыш Г.М. Посев и всходы. Б21 Страницы жизни академика Н.И. Вавилова / Г.М. Бальдыш. – М. : Знание, 1983. – 192 с.</a:t>
            </a:r>
          </a:p>
        </p:txBody>
      </p:sp>
      <p:sp>
        <p:nvSpPr>
          <p:cNvPr id="15363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268761"/>
            <a:ext cx="4320480" cy="3312368"/>
          </a:xfrm>
        </p:spPr>
        <p:txBody>
          <a:bodyPr/>
          <a:lstStyle/>
          <a:p>
            <a:pPr algn="just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Книга посвящена Николаю Ивановичу Вавилову, выдающемуся ботанику, генетику, селекционеру и географу. Он ставил перед собою цель – собрать живую коллекцию культурных растений мира, осуществляя скрещивание и селекцию, вывести новые, лучшие сорта для посевов во всех эколого-климатических зонах страны.</a:t>
            </a:r>
          </a:p>
          <a:p>
            <a:pPr algn="just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Вавилову принадлежат ценные научные открытия в области генетики и теории эволюции.</a:t>
            </a:r>
          </a:p>
          <a:p>
            <a:pPr algn="just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Вместе  с соратниками Н.И. Вавилов провёл 180 экспедиций на пяти континентах, собрал генный банк более 250 тысяч образцов культурных растений. 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9172" b="33779"/>
          <a:stretch>
            <a:fillRect/>
          </a:stretch>
        </p:blipFill>
        <p:spPr>
          <a:xfrm>
            <a:off x="5076056" y="692696"/>
            <a:ext cx="3600400" cy="5404182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365104"/>
            <a:ext cx="380788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538" cy="923925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 Николай Иванович Вавилов: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  Очерки, воспоминания, материалы. – М. : Наука, 1987. - 488 с.</a:t>
            </a:r>
          </a:p>
        </p:txBody>
      </p:sp>
      <p:sp>
        <p:nvSpPr>
          <p:cNvPr id="30723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775"/>
            <a:ext cx="3394075" cy="4497388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Книга посвящена 100-летию со дня рождения академика Н.И. Вавилова. В статьях видных советских учёных содержатся оценки вклада Н.И. Вавилова в отечественную и мировую науку. Воспоминания сотрудников и соратников, учеников и зарубежных коллег ярко раскрывают основные этапы его жизни и деятельности. Многие воспоминания публикуются впервые. Очерки и воспоминания дополнены архивными материалами. Книга воссоздаёт образ замечательного советского учёного и человека, имя которого по праву стоит в одном ряду с именами деятелей науки </a:t>
            </a:r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века. </a:t>
            </a:r>
          </a:p>
        </p:txBody>
      </p:sp>
      <p:pic>
        <p:nvPicPr>
          <p:cNvPr id="4403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647" b="26398"/>
          <a:stretch>
            <a:fillRect/>
          </a:stretch>
        </p:blipFill>
        <p:spPr>
          <a:xfrm>
            <a:off x="5220072" y="692696"/>
            <a:ext cx="3455988" cy="5329238"/>
          </a:xfrm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075" cy="708025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Ч-21  Люди русской науки. – М. :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Л93     Физматиц, 1963. – 896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68413"/>
            <a:ext cx="4043363" cy="4857750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Настоящее издание «Люди русской науки» состоит из четырёх книг, в которых помещены специально для этого написанные очерки о жизни и творчестве выдающихся отечественных деятелей естествознания и техники, оставивших нынешнему поколению учёных богатейшее научное наследие.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Данная третья книга рассматривает очерки об учёных, трудившихся над исследованием проблем биологии, медицины и сельскохозяйственных наук. Она охватывает двухвековой период интенсивного развития этих наук в нашей стране. Внимание читателя привлечёт творческий подвиг учёных, исследовавших те области природы, которые служат основой сельскохозяйственного производства, для того, чтобы природа всё лучше и лучше служила человеку.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Внутри каждого из основных разделов этой книги очерки расположены в хронологическом порядке. Они создают картину постепенного развития биологии, медицины и сельскохозяйственных наук в нашей стране.</a:t>
            </a:r>
          </a:p>
        </p:txBody>
      </p:sp>
      <p:pic>
        <p:nvPicPr>
          <p:cNvPr id="3174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712" b="10403"/>
          <a:stretch>
            <a:fillRect/>
          </a:stretch>
        </p:blipFill>
        <p:spPr>
          <a:xfrm>
            <a:off x="5219700" y="765175"/>
            <a:ext cx="3433763" cy="5243513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3000">
              <a:schemeClr val="accent4">
                <a:lumMod val="40000"/>
                <a:lumOff val="60000"/>
              </a:schemeClr>
            </a:gs>
            <a:gs pos="83000">
              <a:schemeClr val="tx2">
                <a:lumMod val="75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338" cy="1355725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  Сеятели и хранители. В 2 кн. 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С33 Кн. 2. Очерки об известных агрономах, почвоведах, селекционерах, генетиках, экономистах-аграрниках. – М. : Современник, 1992. – 527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113"/>
            <a:ext cx="4043363" cy="4210050"/>
          </a:xfrm>
        </p:spPr>
        <p:txBody>
          <a:bodyPr rtlCol="0"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томе собраны рассказы-жизнеописания и документально-мемуарные материалы о блистательной плеяде русских учёных-землеведов: основателях почвоведения В. Докучаеве и П. Костычеве, «титане естествознания» К. Тимирязеве, чудо-садоводе И. Мичурине, замечательном генетике и селекционере Н. Вавилове, создателе системы «сухого земледелия» Н. Тулайкове, творцах высокоурожайных сортов пшеницы В. Мамонтовой и А. Шехурдине, экономисте-аграрнике А. Чаянове; видных лесоводах Г. Морозове и Г. Высоцком, отце советской агрохимии Д. Прянишникове и др.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Завершают том «Беседы за круглым столом» современных учёных о сегодняшних проблемах рационального землепользования, экологии и аграрной экономики.</a:t>
            </a:r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122" b="25166"/>
          <a:stretch>
            <a:fillRect/>
          </a:stretch>
        </p:blipFill>
        <p:spPr>
          <a:xfrm>
            <a:off x="5004048" y="836712"/>
            <a:ext cx="3384550" cy="5113337"/>
          </a:xfrm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3754438" cy="1008063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Баутин В.М. Н.И. Вавилов как организатор науки. / В.М. Баутин, В.И. Глазко // Известия ТСХА. – 2012. - №1. – С. 202-216.</a:t>
            </a:r>
          </a:p>
        </p:txBody>
      </p:sp>
      <p:sp>
        <p:nvSpPr>
          <p:cNvPr id="27651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1341438"/>
            <a:ext cx="4041775" cy="4424362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статье рассматриваются направления многоплановой организационной деятельности Н.И. Вавилова. Они включают создание научных лабораторий и институтов, сети селекционных и опытных станций. 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Основной компонент организационной работы – системность и целенаправленность по созданию банков мировых и генетических ресурсов растений, получения новых растений и испытания их в различных эколого-географических регионах с дальнейшим внедрением в практику полученных новых форм. 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Умение организовать научную работу позволило достичь его работникам высокой квалификации и формировать знаменитую «вавиловскую школу». Организационный талант Н.И. Вавилова реализовался в его участии в формировании всесоюзной сельскохозяйственной академии, в создании системы учреждений сельскохозяйственной науки (около 400).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827" b="19016"/>
          <a:stretch>
            <a:fillRect/>
          </a:stretch>
        </p:blipFill>
        <p:spPr>
          <a:xfrm>
            <a:off x="5003800" y="692150"/>
            <a:ext cx="3600450" cy="5400675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83000">
              <a:srgbClr val="D4DEFF"/>
            </a:gs>
            <a:gs pos="100000">
              <a:schemeClr val="accent3">
                <a:lumMod val="40000"/>
                <a:lumOff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3671887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Т3(2) Суд палача. Николай Вавилов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С89 в застенках НКВД. Биографический очерк. Документы / Я.Г. Рокитянский, Ю.Н. Вавилов, В.А. Гончаров. – М.: </a:t>
            </a:r>
            <a:r>
              <a:rPr lang="en-US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Academia</a:t>
            </a: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2000. - 552 с.</a:t>
            </a:r>
          </a:p>
        </p:txBody>
      </p:sp>
      <p:sp>
        <p:nvSpPr>
          <p:cNvPr id="46083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3238"/>
            <a:ext cx="3609975" cy="4352925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Книга посвящена гениальному русскому учёному Николаю Ивановичу Вавилову (1887-1943). Центральная тема – последние трагические годы жизни учёного, когда по распоряжению Сталина он был арестован, заключён во Внутреннюю тюрьму НКВД, приговорён к расстрелу. По прихоти «вождя народов» он оказался затем в Саратовской тюрьме №1, где и был замучен. В обстоятельном биографическом очерке по-новому рассмотрены причины его ареста, ход следствия и трагическая гибель. Особое значение имеет документальная часть книги, где впервые воспроизведены материалы следственного дела. Читатели узнают о том, как шло следствие, познакомятся с неизвестными текстами Н.И. Вавилова.</a:t>
            </a:r>
          </a:p>
        </p:txBody>
      </p:sp>
      <p:pic>
        <p:nvPicPr>
          <p:cNvPr id="419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647" b="25166"/>
          <a:stretch>
            <a:fillRect/>
          </a:stretch>
        </p:blipFill>
        <p:spPr>
          <a:xfrm>
            <a:off x="4860032" y="980728"/>
            <a:ext cx="3551125" cy="5184204"/>
          </a:xfrm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25 ноября 2012 года исполняется 125 лет со дня рождения Николая Ивановича Вавилова. Имя этого учёного знаменует целую эпоху в развитии мировой биологической науки. Оно по праву стоит в ряду таких классиков естествознания как Линней, Дарвин, Мендель, Тимирязев, Прянишников. Следует отметить огромный диапазон его научных изысканий в качестве растениевода, генетика и селекционера, систематика и географа, ботаника и агронома. 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970338" cy="923925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П13 Поповский М. Дело академика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П58  Вавилова / М. Поповский. – М. : Книга, 1990. – 303 с.</a:t>
            </a:r>
          </a:p>
        </p:txBody>
      </p:sp>
      <p:sp>
        <p:nvSpPr>
          <p:cNvPr id="44035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98900" cy="4691063"/>
          </a:xfrm>
        </p:spPr>
        <p:txBody>
          <a:bodyPr/>
          <a:lstStyle/>
          <a:p>
            <a:pPr algn="just" eaLnBrk="1" hangingPunct="1"/>
            <a:r>
              <a:rPr lang="ru-RU" b="1" dirty="0" smtClean="0">
                <a:solidFill>
                  <a:schemeClr val="bg1"/>
                </a:solidFill>
              </a:rPr>
              <a:t> 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Предлагаемая вниманию читателей книга Поповского – правдивое и горькое исследование из самых драматических страниц в истории отечественной науки, пережившей наступление лысенковщины на генетику, убийство многих лучших своих представителей.</a:t>
            </a:r>
          </a:p>
          <a:p>
            <a:pPr algn="just" eaLnBrk="1" hangingPunct="1"/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Автор пишет, что некоторыми своими действиями, будучи субъективно абсолютно честным и беспредельно преданным науке и интересам страны человеком, Вавилов сам в каком-то смысле вырыл ту яму, в которую упал в конце своего жизненного пути. Вместе с тем книга показывает истинное, не искажённое официальной ложью, лакировкой и полуправдой величие Николая Вавилова.</a:t>
            </a:r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7466" b="30087"/>
          <a:stretch>
            <a:fillRect/>
          </a:stretch>
        </p:blipFill>
        <p:spPr>
          <a:xfrm>
            <a:off x="5219700" y="836613"/>
            <a:ext cx="3240088" cy="4968875"/>
          </a:xfrm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53000">
              <a:schemeClr val="accent4">
                <a:lumMod val="40000"/>
                <a:lumOff val="60000"/>
              </a:schemeClr>
            </a:gs>
            <a:gs pos="83000">
              <a:srgbClr val="D4DEFF"/>
            </a:gs>
            <a:gs pos="10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sgau.ru/vavilov/sup/ne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8267700" cy="3816424"/>
          </a:xfrm>
          <a:prstGeom prst="flowChartAlternateProcess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4868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Н.И. Вавилов в лаборатории института.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Ленинград, 1927 г.</a:t>
            </a:r>
          </a:p>
        </p:txBody>
      </p:sp>
      <p:pic>
        <p:nvPicPr>
          <p:cNvPr id="25603" name="Picture 2" descr="http://www.vir.nw.ru/museum/Img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800" y="2824659"/>
            <a:ext cx="6372200" cy="4033341"/>
          </a:xfrm>
          <a:effectLst>
            <a:softEdge rad="317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4954587"/>
          </a:xfrm>
        </p:spPr>
        <p:txBody>
          <a:bodyPr/>
          <a:lstStyle/>
          <a:p>
            <a:pPr algn="just" eaLnBrk="1" hangingPunct="1"/>
            <a:r>
              <a:rPr lang="ru-RU" sz="2800" b="1" i="1" dirty="0" smtClean="0">
                <a:solidFill>
                  <a:schemeClr val="bg1"/>
                </a:solidFill>
              </a:rPr>
              <a:t>С целью изучения растениеводческих ресурсов Н.И. Вавиловым были организованы многочисленные экспедиции по СССР и в зарубежные страны. В итоге с 1923 по 1940 гг. Н. И. Вавиловым и другими сотрудниками ВИРа было совершено 180 экспедиций, из них 40 – в 65 зарубежных стран. Мировая коллекция института к 1940 г. состояла из 250 тыс. образцов, из них 36 тыс. образцов пшеницы, 10 тыс. – кукурузы, 23 тыс. – кормовых и т. д.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861048"/>
            <a:ext cx="4381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652755"/>
            <a:ext cx="3528392" cy="22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661719"/>
            <a:ext cx="2281498" cy="219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chemeClr val="accent4">
                <a:lumMod val="40000"/>
                <a:lumOff val="60000"/>
              </a:schemeClr>
            </a:gs>
            <a:gs pos="100000">
              <a:srgbClr val="96AB94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3312368" cy="252028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Н.И. Вавилов и «казазмач» со свитой.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Абиссиния, 1927 г.</a:t>
            </a:r>
          </a:p>
        </p:txBody>
      </p:sp>
      <p:pic>
        <p:nvPicPr>
          <p:cNvPr id="35843" name="Picture 4" descr="http://www.sgau.ru/vavilov/album/thumbs/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944" y="260648"/>
            <a:ext cx="4608513" cy="6264696"/>
          </a:xfrm>
          <a:effectLst>
            <a:softEdge rad="1270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chemeClr val="accent3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Н.И. Вавилов на опытной станции. </a:t>
            </a:r>
            <a:br>
              <a:rPr lang="ru-RU" sz="28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Япония, 1929 г.</a:t>
            </a:r>
          </a:p>
        </p:txBody>
      </p:sp>
      <p:pic>
        <p:nvPicPr>
          <p:cNvPr id="34819" name="Picture 2" descr="http://www.sgau.ru/vavilov/album/thumbs/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773238"/>
            <a:ext cx="4968875" cy="4319587"/>
          </a:xfrm>
          <a:prstGeom prst="round2Diag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3455987" y="1952626"/>
            <a:ext cx="360363" cy="144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908720"/>
            <a:ext cx="3178696" cy="1849884"/>
          </a:xfrm>
        </p:spPr>
        <p:txBody>
          <a:bodyPr/>
          <a:lstStyle/>
          <a:p>
            <a:pPr algn="ctr">
              <a:defRPr/>
            </a:pPr>
            <a:r>
              <a:rPr lang="ru-RU" sz="20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Николай Вавилов за отбором и покупкой зерна во время одной из экспедиций</a:t>
            </a:r>
            <a:endParaRPr lang="ru-RU" sz="20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76056" y="692696"/>
            <a:ext cx="3665440" cy="5853113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bg1"/>
                </a:solidFill>
              </a:rPr>
              <a:t>Карта маршрутов экспедиций Н.И. Вавилова</a:t>
            </a:r>
          </a:p>
        </p:txBody>
      </p:sp>
      <p:pic>
        <p:nvPicPr>
          <p:cNvPr id="39939" name="Picture 4" descr="vavilov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79" r="1962" b="1834"/>
          <a:stretch>
            <a:fillRect/>
          </a:stretch>
        </p:blipFill>
        <p:spPr>
          <a:xfrm>
            <a:off x="1042988" y="1125538"/>
            <a:ext cx="6911975" cy="50387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27463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Е58 Вавилов Н.И. Пять континентов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 / Н.И. Вавилов. – М. : Государственное издательство географической литературы. – 1962. - 255 с.</a:t>
            </a:r>
          </a:p>
        </p:txBody>
      </p:sp>
      <p:sp>
        <p:nvSpPr>
          <p:cNvPr id="40963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3238"/>
            <a:ext cx="3754438" cy="4352925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предлагаемой читателю книге «Пять континентов», написанной одним из крупнейших учёных – ботаником-растениеводом, генетиком и географом Н.И. Вавиловым, рассказывается о путешествиях автора по основным земледельческим районам Земли. Читатель найдёт в книге много интереснейших сведений по географии культурных растений, красочные описания природы и городов, живые наблюдения быта земледельческого населения, интересные эпизоды, связанные со встречами с зарубежными учёными, государственными деятелями.</a:t>
            </a: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8" b="30087"/>
          <a:stretch>
            <a:fillRect/>
          </a:stretch>
        </p:blipFill>
        <p:spPr>
          <a:xfrm>
            <a:off x="5508104" y="980728"/>
            <a:ext cx="3240087" cy="4740275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28083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3000">
              <a:schemeClr val="accent1">
                <a:lumMod val="60000"/>
                <a:lumOff val="40000"/>
              </a:schemeClr>
            </a:gs>
            <a:gs pos="83000">
              <a:schemeClr val="accent4">
                <a:lumMod val="60000"/>
                <a:lumOff val="40000"/>
              </a:schemeClr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988840"/>
            <a:ext cx="74888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1925 год — Большая серебряная медаль имени </a:t>
            </a:r>
          </a:p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Н. М. Пржевальского Русского географического общества;</a:t>
            </a:r>
          </a:p>
          <a:p>
            <a:pPr algn="just"/>
            <a:endParaRPr lang="ru-RU" sz="2400" b="1" i="1" dirty="0" smtClean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1926 год — Премия имени В. И. Ленина — за труд «Центры происхождения культурных растений»;</a:t>
            </a:r>
          </a:p>
          <a:p>
            <a:pPr algn="just"/>
            <a:endParaRPr lang="ru-RU" sz="2400" b="1" i="1" dirty="0" smtClean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1940 год — Большая золотая медаль ВСХВ — за работы в области селекции и семеноводства.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836712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Награды Вавилова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3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5400600" cy="387444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Страницы жизни</a:t>
            </a:r>
            <a:br>
              <a:rPr lang="ru-RU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деятельности учёного</a:t>
            </a:r>
            <a:endParaRPr lang="ru-RU" b="1" i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057525" cy="475297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3000">
              <a:schemeClr val="accent4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552" y="476672"/>
            <a:ext cx="8064896" cy="3744416"/>
          </a:xfrm>
          <a:prstGeom prst="rect">
            <a:avLst/>
          </a:prstGeom>
        </p:spPr>
        <p:txBody>
          <a:bodyPr/>
          <a:lstStyle/>
          <a:p>
            <a:pPr marR="0" lvl="0" indent="4460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  <a:p>
            <a:pPr marR="0" lvl="0" indent="4460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Работы Н.И. Вавилова оказали большое влияние на прогресс мировой науки. Они составляют национальное достояние не только России, но и мира. Использование их способствует успешному решению современных проблем аграрной науки и сельскохозяйственного производства во всём мире.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71692" y="4149080"/>
            <a:ext cx="2772308" cy="252028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755650" y="476250"/>
            <a:ext cx="3168650" cy="852488"/>
          </a:xfrm>
        </p:spPr>
        <p:txBody>
          <a:bodyPr/>
          <a:lstStyle/>
          <a:p>
            <a:pPr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Е04   Вавилов Н.И. Избранные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  труды. Т.5. / Н.И. Вавилов. – М.-Л. : Изд-во «Наука», 1965. – 788 с. </a:t>
            </a:r>
          </a:p>
        </p:txBody>
      </p:sp>
      <p:sp>
        <p:nvSpPr>
          <p:cNvPr id="17411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438" cy="4691063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Заключительный, </a:t>
            </a:r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том «Избранных трудов» академика Николая Ивановича Вавилова включает в себя работы, касающиеся проблем происхождения, географии, генетики, селекции культурных растений, растениеводства и агрономии. В хронологическом отношении они охватывают период с 1920 по 1940 г. В пределах соответствующих тематических разделов работы автора помещены с учётом времени появления их  в печати.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Дана возможность читателю познакомиться с главными общетеоретическими произведениями  Н.И. Вавилова, как «Центры происхождения культурных растений», «Закон гомологических рядов в наследственной изменчивости», «Линнеевский вид как система», а также с многими другими его работами, не потерявшими своего актуального значения и до сих пор.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007" b="10404"/>
          <a:stretch>
            <a:fillRect/>
          </a:stretch>
        </p:blipFill>
        <p:spPr>
          <a:xfrm>
            <a:off x="4572000" y="764704"/>
            <a:ext cx="3505088" cy="525658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06738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П4 Вавилов Н.И. Иммунитет 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растений к инфекционным заболеваниям / Н.И. Вавилов. – М. : Наука, 1986. – 520 с.</a:t>
            </a:r>
          </a:p>
        </p:txBody>
      </p:sp>
      <p:sp>
        <p:nvSpPr>
          <p:cNvPr id="18435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3106738" cy="4425950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  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Книга включена в серию, приуроченную к 100-летию со дня рождения академика Н.И. Вавилова. В ней впервые наиболее полно представлены труды учёного по иммунитету культурных и родственных им дикорастущих растений к различным инфекционным заболеваниям и вредителям. 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Приводится список трудов Н.И. Вавилова, в которых освещены частные вопросы иммунитета в связи с проблемами генетики и селекции. Изложена теория генотипического иммунитета, которая имеет большое теоретическое и практическое значение.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7" b="16555"/>
          <a:stretch>
            <a:fillRect/>
          </a:stretch>
        </p:blipFill>
        <p:spPr>
          <a:xfrm>
            <a:off x="4787900" y="404813"/>
            <a:ext cx="3816350" cy="583247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98900" cy="923925"/>
          </a:xfrm>
        </p:spPr>
        <p:txBody>
          <a:bodyPr/>
          <a:lstStyle/>
          <a:p>
            <a:pPr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П21  Вавилов Н.И. Мировые ресурсы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 зерновых культур и льна / Н.И. Вавилов – М. : Изд-во Академии Наук СССР, 1957. – 463 с. </a:t>
            </a:r>
          </a:p>
        </p:txBody>
      </p:sp>
      <p:sp>
        <p:nvSpPr>
          <p:cNvPr id="20483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1341438"/>
            <a:ext cx="3827462" cy="4967287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   </a:t>
            </a:r>
            <a:r>
              <a:rPr lang="ru-RU" sz="1200" b="1" smtClean="0">
                <a:solidFill>
                  <a:schemeClr val="bg1"/>
                </a:solidFill>
              </a:rPr>
              <a:t>Работа «Мировые ресурсы зерновых культур и льна» написана Н.И. Вавиловым в 1940 году. В ней рассматриваются вопросы происхождения и эволюции пшеницы. Дана развёрнутая характеристика всех агроэкологических групп пшеницы с учётом всего мирового разнообразия.</a:t>
            </a:r>
          </a:p>
          <a:p>
            <a:pPr algn="just" eaLnBrk="1" hangingPunct="1"/>
            <a:r>
              <a:rPr lang="ru-RU" sz="1200" b="1" smtClean="0">
                <a:solidFill>
                  <a:schemeClr val="bg1"/>
                </a:solidFill>
              </a:rPr>
              <a:t>   В основу этого труда положены результаты изучения мировой коллекции культурных растений, собранных лично Н.И. Вавиловым во время экспедиций по СССР и в зарубежных странах. Весь собранный материал всесторонне изучался путём посевов в течение ряда лет на опытных станциях Института растениеводства.</a:t>
            </a:r>
          </a:p>
          <a:p>
            <a:pPr algn="just" eaLnBrk="1" hangingPunct="1"/>
            <a:r>
              <a:rPr lang="ru-RU" sz="1200" b="1" smtClean="0">
                <a:solidFill>
                  <a:schemeClr val="bg1"/>
                </a:solidFill>
              </a:rPr>
              <a:t>    Книга иллюстрирована оригинальными фотографиями, большинство которых было сделано самим Н.И. Вавиловым во время экспедиций. Рисунки по культурам подобраны специалистами Всесоюзного Института растениеводства. Фотографии пшеницы сделаны с оригинального колосового материала. </a:t>
            </a:r>
          </a:p>
          <a:p>
            <a:pPr algn="just" eaLnBrk="1" hangingPunct="1"/>
            <a:r>
              <a:rPr lang="ru-RU" sz="1200" b="1" smtClean="0">
                <a:solidFill>
                  <a:schemeClr val="bg1"/>
                </a:solidFill>
              </a:rPr>
              <a:t>   Для удобства пользования книгой она снабжена указателями: имен, русских и латинских названий растений, географических названий, а также  списками рисунков, карт и фотографий.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712" b="10404"/>
          <a:stretch>
            <a:fillRect/>
          </a:stretch>
        </p:blipFill>
        <p:spPr>
          <a:xfrm>
            <a:off x="4932040" y="548680"/>
            <a:ext cx="3600400" cy="5616624"/>
          </a:xfrm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638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 Вавилов Н.И. Организация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  сельскохозяйственной науки в СССР (избранные статьи и выступления) / Н.И. Вавилов. – М. : Агропромиздат, 1987. – 384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775"/>
            <a:ext cx="3898900" cy="4497388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инициативе и при участии Н.И. Вавилова создавались крупные теоретические и отраслевые институты с сетью зональных опытных станций, тесно связанных в своей деятельности с производством. Он был создателем и руководителем крупнейших центров страны – институтов растениеводства и генетики АН СССР. Его деятельность была направлена на разработку проблем освоения новых земель на севере, востоке, на развитие субтропического и горного земледелия, налаживание семеноводческого дела, введение в культуру новых видов растений.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В книгу включены наиболее значительные работы Н.И. Вавилова за период с 1928 по 1940г., отражающие его огромную по своим масштабам и в высшей степени плодотворную деятельность как учёного и организатора сельскохозяйственной науки в СССР.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8" b="24956"/>
          <a:stretch>
            <a:fillRect/>
          </a:stretch>
        </p:blipFill>
        <p:spPr>
          <a:xfrm>
            <a:off x="5220072" y="620688"/>
            <a:ext cx="3384550" cy="5545138"/>
          </a:xfrm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09975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Ч21 Николай Иванович Вавилов: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В12 Т. 1. Научное наследие в письмах (Международная переписка). – М.: Наука, 1994. – 556 с.</a:t>
            </a:r>
          </a:p>
        </p:txBody>
      </p:sp>
      <p:sp>
        <p:nvSpPr>
          <p:cNvPr id="25603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775"/>
            <a:ext cx="3683000" cy="4497388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Научное наследие Н.И. Вавилова в письмах (Международная переписка) насчитывает более 300 авторских листов. Первый том переписки охватывает петроградский период его жизни и творческой деятельности (1921-1927гг.). Более 50 а.л. первого тома касаются всех направлений биологии и агрономии, истории науки, этнографии, географии, международной политики, раскрывают громадное богатство его идей в виде первых изложений его мыслей или в виде высказываний в его письмах. Переписка представляет собой уникальный живой документ нашей эпохи.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7" b="16555"/>
          <a:stretch>
            <a:fillRect/>
          </a:stretch>
        </p:blipFill>
        <p:spPr>
          <a:xfrm>
            <a:off x="5004048" y="620688"/>
            <a:ext cx="3361072" cy="5256584"/>
          </a:xfrm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106738" cy="1162050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  Научное наследство. Т. 10.    </a:t>
            </a:r>
            <a:b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Н34  Николай Иванович Вавилов. – М. : Изд-во «Наука», 1987. - 496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3238"/>
            <a:ext cx="3322638" cy="4352925"/>
          </a:xfrm>
        </p:spPr>
        <p:txBody>
          <a:bodyPr rtlCol="0">
            <a:normAutofit fontScale="925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bg1"/>
                </a:solidFill>
              </a:rPr>
              <a:t>    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Настоящий том продолжает издание писем выдающегося советского учёного – академика Н.И. Вавилова, начавшееся публикацией его корреспонденции за 1911-1928гг. в серии «Научное наследство».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1929-1940 годы были временем наиболее активной научной и научно-организаторской деятельности Н.И. Вавилова на постах президента и вице-президента ВАСХНИЛ, директора Всесоюзного института растениеводства Наркомзема СССР, директора Института генетики АН СССР, президента Всесоюзного географического общества. В том включено 774 документа, абсолютное большинство которых публикуется впервые.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712" b="9173"/>
          <a:stretch>
            <a:fillRect/>
          </a:stretch>
        </p:blipFill>
        <p:spPr>
          <a:xfrm>
            <a:off x="4716016" y="332656"/>
            <a:ext cx="3433080" cy="56166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488C4"/>
            </a:gs>
            <a:gs pos="53000">
              <a:schemeClr val="accent4">
                <a:lumMod val="40000"/>
                <a:lumOff val="60000"/>
              </a:schemeClr>
            </a:gs>
            <a:gs pos="83000">
              <a:srgbClr val="D4DEFF"/>
            </a:gs>
            <a:gs pos="100000">
              <a:schemeClr val="accent3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204864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Развитие научного наследия Н.И. Вавилова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898900" cy="1162050"/>
          </a:xfrm>
        </p:spPr>
        <p:txBody>
          <a:bodyPr/>
          <a:lstStyle/>
          <a:p>
            <a:pPr algn="just" eaLnBrk="1" hangingPunct="1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П13 Конарев В.Г. Н.И. Вавилов и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К64  проблемы вида в прикладной ботанике, генетике и селекции / В.Г. Конарев. – М. : Агропромиздат, 1991. – 48 с.   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916832"/>
            <a:ext cx="3827463" cy="4568825"/>
          </a:xfrm>
        </p:spPr>
        <p:txBody>
          <a:bodyPr rtlCol="0">
            <a:normAutofit fontScale="77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  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Освещены идеи Н.И. Вавилова как основоположника биологической концепции вида и представления автора о виде на основе данных биологии, главным образом биохимии и молекулярной генетики. Вид определяется как сложная биологическая система с характерной для него генетической конституцией. Последняя складывается в условиях конкретного ареала и реализуется в свойственных ей морфологических, физиологических и биохимических аспектах фенотипа. Совокупность генетической изменчивости вида составляет сложившейся в эволюции коадаптированный генофонд, защищённый его репродуктивными барьерами.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С этих позиций рассмотрены видообразование, структура генофонда культурных растений и пути его освоения с использованием методов молекулярной биологии и биотехнологии. Особое внимание уделено одному из важнейших аспектов генофонда вида – сущности сложного признака, составляющего главный предмет селекции. 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4058" b="27628"/>
          <a:stretch>
            <a:fillRect/>
          </a:stretch>
        </p:blipFill>
        <p:spPr>
          <a:xfrm>
            <a:off x="5220072" y="620688"/>
            <a:ext cx="3455988" cy="5543550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27688"/>
            <a:ext cx="2637433" cy="33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72" b="3021"/>
          <a:stretch>
            <a:fillRect/>
          </a:stretch>
        </p:blipFill>
        <p:spPr>
          <a:xfrm>
            <a:off x="3707904" y="692696"/>
            <a:ext cx="4008437" cy="5676900"/>
          </a:xfr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 l="4562" t="7170" r="8482" b="3021"/>
          <a:stretch>
            <a:fillRect/>
          </a:stretch>
        </p:blipFill>
        <p:spPr bwMode="auto">
          <a:xfrm>
            <a:off x="6804248" y="116632"/>
            <a:ext cx="21939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867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67100" cy="1162050"/>
          </a:xfrm>
        </p:spPr>
        <p:txBody>
          <a:bodyPr/>
          <a:lstStyle/>
          <a:p>
            <a:pPr algn="just" eaLnBrk="1" hangingPunct="1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Седов Е.Н. Развитие научного наследия Н.И. Вавилова в селекции плодовых культур / Е.Н. Седов // Садоводство и виноградарство. – 2012. - №2. – С. 17-22. </a:t>
            </a:r>
          </a:p>
        </p:txBody>
      </p:sp>
      <p:sp>
        <p:nvSpPr>
          <p:cNvPr id="28677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28775"/>
            <a:ext cx="2890838" cy="4497388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  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статье показано развитие научного наследия Н.И. Вавилова в селекции плодовых культур.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Рассмотрены современные представления об особенностях онтогенеза яблони, селекции на устойчивость к болезням яблони, вишни, смородины чёрной, а также на улучшение биохимического состава плодов яблони.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Идеи Н.И. Вавилова дали импульс для создания сортов яблони, вишни, смородины чёрной с генетической устойчивостью к болезням, а также с улучшенным биохимическим составом плодов и ягод.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Родители Вавилова Н.И.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2012" t="5440" r="46397" b="50545"/>
          <a:stretch>
            <a:fillRect/>
          </a:stretch>
        </p:blipFill>
        <p:spPr>
          <a:xfrm>
            <a:off x="5219700" y="1412875"/>
            <a:ext cx="3317875" cy="5040313"/>
          </a:xfrm>
          <a:ln>
            <a:solidFill>
              <a:srgbClr val="7030A0"/>
            </a:solidFill>
          </a:ln>
        </p:spPr>
      </p:pic>
      <p:pic>
        <p:nvPicPr>
          <p:cNvPr id="7172" name="Picture 4" descr="http://www.sgau.ru/vavilov/album/thumbs/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3529012" cy="4968875"/>
          </a:xfrm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3600450" cy="1655762"/>
          </a:xfrm>
        </p:spPr>
        <p:txBody>
          <a:bodyPr/>
          <a:lstStyle/>
          <a:p>
            <a:pPr algn="just" eaLnBrk="1" hangingPunct="1"/>
            <a:r>
              <a:rPr lang="ru-RU" sz="14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Картамышев В.Г. Развитие идей Н.И. Вавилова в селекции масличных культур / В.Г. Картамышев, Е.В. Картамышева // Вестник Российской академии сельскохозяйственных наук. -  2009. - №3. – С. 8 - 11.</a:t>
            </a:r>
          </a:p>
        </p:txBody>
      </p:sp>
      <p:sp>
        <p:nvSpPr>
          <p:cNvPr id="29699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89138"/>
            <a:ext cx="3754438" cy="4137025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На основе гомологических рядов Н.И. Вавилова создана новая ботаническая классификация вида </a:t>
            </a:r>
            <a:r>
              <a:rPr lang="en-US" b="1" smtClean="0">
                <a:solidFill>
                  <a:schemeClr val="bg1"/>
                </a:solidFill>
              </a:rPr>
              <a:t>Ricinus communis L</a:t>
            </a:r>
            <a:r>
              <a:rPr lang="ru-RU" b="1" smtClean="0">
                <a:solidFill>
                  <a:schemeClr val="bg1"/>
                </a:solidFill>
              </a:rPr>
              <a:t>. Изучена генетика пола у клещевины, предложены методы изменения половой направленности и увеличения количества женских растений этой культуры, что позволяет повысить продуктивность сортов и получить гибриды без больших затрат ручного труда. Предложены методы внутривидового скрещивания без кастрации льна масличного и горчицы сарептской.</a:t>
            </a: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07" b="1791"/>
          <a:stretch>
            <a:fillRect/>
          </a:stretch>
        </p:blipFill>
        <p:spPr>
          <a:xfrm>
            <a:off x="4716017" y="692696"/>
            <a:ext cx="3577318" cy="5388298"/>
          </a:xfrm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2951162" cy="923925"/>
          </a:xfrm>
        </p:spPr>
        <p:txBody>
          <a:bodyPr/>
          <a:lstStyle/>
          <a:p>
            <a:pPr eaLnBrk="1" hangingPunct="1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Е5  Вопросы географии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В74   культурных   растений и Н.И. Вавилов. – М.-Л. : Изд-во «Наука», 1966. – 130 с.</a:t>
            </a:r>
          </a:p>
        </p:txBody>
      </p:sp>
      <p:sp>
        <p:nvSpPr>
          <p:cNvPr id="21507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1125538"/>
            <a:ext cx="3322637" cy="4425950"/>
          </a:xfrm>
        </p:spPr>
        <p:txBody>
          <a:bodyPr/>
          <a:lstStyle/>
          <a:p>
            <a:pPr algn="just" eaLnBrk="1" hangingPunct="1"/>
            <a:r>
              <a:rPr lang="ru-RU" b="1" smtClean="0">
                <a:solidFill>
                  <a:schemeClr val="bg1"/>
                </a:solidFill>
              </a:rPr>
              <a:t>   </a:t>
            </a: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данной книге рассмотрены научные идеи Н.И. Вавилова в изучении зерновых злаков; учение об историко- географических очагах развития культурной флоры; теория физиологического иммунитета и её современное развитие; сортовые и видовые богатства пшеницы мира и их использование; проблемы горного земледелия. </a:t>
            </a:r>
          </a:p>
          <a:p>
            <a:pPr algn="just" eaLnBrk="1" hangingPunct="1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Представлены воспоминания научных работников о Н.И. Вавилове.</a:t>
            </a:r>
          </a:p>
          <a:p>
            <a:pPr algn="just" eaLnBrk="1" hangingPunct="1"/>
            <a:endPara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6336704" cy="25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25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7007" b="9174"/>
          <a:stretch>
            <a:fillRect/>
          </a:stretch>
        </p:blipFill>
        <p:spPr>
          <a:xfrm>
            <a:off x="5220072" y="620688"/>
            <a:ext cx="3505200" cy="5316537"/>
          </a:xfrm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088" y="1052513"/>
            <a:ext cx="7416800" cy="44670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Конец жизни Н.И. Вавилова оказался трагическим. В августе 1940 г. он был арестован, перенёс многочасовые допросы, суд, приговоривший его к высшей мере наказания - расстрелу, длительное содержание в камере смертников. Позднее смертный приговор был заменен 20 годами заключения. В январе 1943 г. в саратовской тюрьме Н.И.Вавилов умер от истощения.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3000">
              <a:schemeClr val="accent4">
                <a:lumMod val="40000"/>
                <a:lumOff val="60000"/>
              </a:schemeClr>
            </a:gs>
            <a:gs pos="83000">
              <a:schemeClr val="tx2">
                <a:lumMod val="75000"/>
              </a:schemeClr>
            </a:gs>
            <a:gs pos="100000">
              <a:srgbClr val="96AB94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900igr.net/datas/biologija/Vavilov/0014-014-N.I.-Vavilov-byl-repressirovan-pogib-v-tjurme-v-1943-g.jpg"/>
          <p:cNvPicPr>
            <a:picLocks noChangeAspect="1" noChangeArrowheads="1"/>
          </p:cNvPicPr>
          <p:nvPr/>
        </p:nvPicPr>
        <p:blipFill>
          <a:blip r:embed="rId2" cstate="print"/>
          <a:srcRect l="9910" t="29588" r="58560" b="8380"/>
          <a:stretch>
            <a:fillRect/>
          </a:stretch>
        </p:blipFill>
        <p:spPr bwMode="auto">
          <a:xfrm>
            <a:off x="1403648" y="1628800"/>
            <a:ext cx="25202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59632" y="62068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Н.И. Вавилов был репрессирован,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погиб в тюрьме в 1943 году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4" name="Picture 2" descr="http://900igr.net/datas/biologija/Vavilov/0014-014-N.I.-Vavilov-byl-repressirovan-pogib-v-tjurme-v-1943-g.jpg"/>
          <p:cNvPicPr>
            <a:picLocks noChangeAspect="1" noChangeArrowheads="1"/>
          </p:cNvPicPr>
          <p:nvPr/>
        </p:nvPicPr>
        <p:blipFill>
          <a:blip r:embed="rId2" cstate="print"/>
          <a:srcRect l="53152" t="29588" r="16219" b="8380"/>
          <a:stretch>
            <a:fillRect/>
          </a:stretch>
        </p:blipFill>
        <p:spPr bwMode="auto">
          <a:xfrm>
            <a:off x="4788024" y="1628800"/>
            <a:ext cx="24482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</a:schemeClr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06896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Память о Вавилове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44824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Академия Наук СССР учредила премию и золотую медаль имени Вавилова;</a:t>
            </a:r>
          </a:p>
          <a:p>
            <a:endParaRPr lang="ru-RU" sz="2400" b="1" i="1" dirty="0" smtClean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ВАСХНИЛ учредил Золотую медаль имени Н. И. Вавилова;</a:t>
            </a:r>
          </a:p>
          <a:p>
            <a:endParaRPr lang="ru-RU" sz="2400" b="1" i="1" dirty="0" smtClean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Российской академией наук была учреждена премия имени Н. И. Вавилова;</a:t>
            </a:r>
          </a:p>
          <a:p>
            <a:endParaRPr lang="ru-RU" sz="2400" b="1" i="1" dirty="0" smtClean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РАЕН учредила Медаль Н. И. Вавилова «За вклад в развитие биологии и сельского хозяйства».</a:t>
            </a:r>
            <a:endParaRPr lang="ru-RU" sz="2400" b="1" i="1" dirty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836712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Награды в честь Вавилова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412776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1965 году, в период возрождения генетических исследований, было создано Всесоюзное общество генетиков и селекционеров им. Н. И. Вавилова. Под таким названием общество действовало до 1992 года, когда его преемником стало Вавиловское общество генетиков и селекционеров.</a:t>
            </a:r>
          </a:p>
          <a:p>
            <a:pPr indent="446088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1967 году имя Николая Ивановича Вавилова было присвоено Всесоюзному научно-исследовательскому институту растениеводства, которым он руководил с 1921 по 1940 год.</a:t>
            </a:r>
          </a:p>
          <a:p>
            <a:pPr indent="446088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1981 году именем Вавилова назван Институт механизации и электрификации сельского хозяйства.</a:t>
            </a:r>
          </a:p>
          <a:p>
            <a:pPr indent="446088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1983 года имя Николая Вавилова было присвоено Институту общей генетики АН СССР.</a:t>
            </a:r>
          </a:p>
          <a:p>
            <a:pPr indent="446088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2001 году имя Н. И. Вавилова было присвоено средней школе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 № 66, расположенной в посёлке Юбилейный Волжского района Саратова.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620688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Научные и образовательные организации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412776"/>
            <a:ext cx="6840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Aegilops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Chennav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Эгилопс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Allium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Popov &amp;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Vved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Лук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Amygdalus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Popov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Миндаль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Astragalus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Fed. &amp;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Tamamsch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Астрагал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Avena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vaviloviana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Mordv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Овёс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Centaurea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Takht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&amp;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Gabrieljan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Василёк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Cousinia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Kult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Кузиния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Gastropyrum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Á.Löve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Гастропирум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Oryzopsis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Roshev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Рисовидка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Oxytropis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Vassilcz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Остролодочник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Phlomis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Popov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Зопник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Phlomoides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Adylov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Kamelin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&amp;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Makhm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Фломоидес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Piptatherum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Roshev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Ломкоколосник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Prunus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×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A.E.Murray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Слива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Pyrus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Popov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Груша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Scorzonera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Kult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Козелец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Secale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Grossh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Рожь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Solanum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Juz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&amp;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Bukasov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Паслён Вавилова</a:t>
            </a:r>
          </a:p>
          <a:p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Thymus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Klokov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Тимьян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Trifolium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Eig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Клевер Вавилова</a:t>
            </a:r>
          </a:p>
          <a:p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Triticum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vavilovii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400" b="1" i="1" dirty="0" err="1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Jakubz</a:t>
            </a:r>
            <a:r>
              <a:rPr lang="en-US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. — </a:t>
            </a:r>
            <a:r>
              <a:rPr lang="ru-RU" sz="1400" b="1" i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Пшеница Вавилова.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692696"/>
            <a:ext cx="7524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В честь Н. И. Вавилова назван род растений Вавиловия Fed. семейства Бобовые, а также целый ряд видов растений: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3284984"/>
            <a:ext cx="2592289" cy="338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654549" cy="274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84984"/>
            <a:ext cx="2509267" cy="334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932040" y="836712"/>
            <a:ext cx="3456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Памятники </a:t>
            </a:r>
          </a:p>
          <a:p>
            <a:pPr algn="ctr">
              <a:defRPr/>
            </a:pPr>
            <a:r>
              <a:rPr lang="ru-RU" sz="36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  <a:ea typeface="+mj-ea"/>
                <a:cs typeface="+mj-cs"/>
              </a:rPr>
              <a:t>Н.И. Вавилову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284984"/>
            <a:ext cx="2555776" cy="333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-684213" y="908050"/>
            <a:ext cx="8229601" cy="1143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bg1"/>
                </a:solidFill>
              </a:rPr>
              <a:t>Дом на Средней Пресне в Москве, </a:t>
            </a:r>
            <a:br>
              <a:rPr lang="ru-RU" sz="2800" b="1" smtClean="0">
                <a:solidFill>
                  <a:schemeClr val="bg1"/>
                </a:solidFill>
              </a:rPr>
            </a:br>
            <a:r>
              <a:rPr lang="ru-RU" sz="2800" b="1" smtClean="0">
                <a:solidFill>
                  <a:schemeClr val="bg1"/>
                </a:solidFill>
              </a:rPr>
              <a:t>где жила семья Вавилова</a:t>
            </a:r>
          </a:p>
        </p:txBody>
      </p:sp>
      <p:pic>
        <p:nvPicPr>
          <p:cNvPr id="4" name="Picture 2" descr="http://www.sgau.ru/vavilov/album/thumbs/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3808" y="2348880"/>
            <a:ext cx="5832648" cy="4118789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chemeClr val="accent4">
                <a:lumMod val="60000"/>
                <a:lumOff val="40000"/>
              </a:schemeClr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Н.И. Вавилов – студент Московского сельскохозяйственного института</a:t>
            </a:r>
            <a:endParaRPr lang="ru-RU" sz="2800" b="1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33843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t="2973" r="2222"/>
          <a:stretch>
            <a:fillRect/>
          </a:stretch>
        </p:blipFill>
        <p:spPr bwMode="auto">
          <a:xfrm>
            <a:off x="5323666" y="3572938"/>
            <a:ext cx="3168352" cy="234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101600" dir="5400000" sy="-100000" algn="bl" rotWithShape="0"/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40000"/>
                <a:lumOff val="60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98776" cy="1162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"Мне не жалко отдать жизнь ради самого малого в науке... " </a:t>
            </a:r>
            <a:br>
              <a:rPr lang="ru-RU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754760" cy="46910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Как многие выдающиеся ученые, Н. И. Вавилов рано стал заниматься самостоятельной работой. По окончании училища Вавилов поступил в Московский Сельскохозяйственный Институт, (окончил в 1911 году), где и началась его активная научная деятельность. В настоящее время - это   Сельскохозяйственная Академия имени К. А. Тимирязева.  Был оставлен на кафедре частного земледелия, которой заведовал Д.Н.Прянишников, для подготовки к профессорскому званию, а затем прикомандирован к селекционной станции. </a:t>
            </a:r>
            <a:endParaRPr lang="ru-RU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6" descr="vaviliv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692696"/>
            <a:ext cx="3784405" cy="5244182"/>
          </a:xfrm>
          <a:effectLst>
            <a:softEdge rad="635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chemeClr val="accent5">
                <a:lumMod val="40000"/>
                <a:lumOff val="60000"/>
              </a:schemeClr>
            </a:gs>
            <a:gs pos="100000">
              <a:srgbClr val="96AB94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сотрудниками селекционной станции Московского сельскохозяйственного института (1911-1912 гг.)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http://www.sgau.ru/vavilov/album/thumbs/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>
          <a:xfrm>
            <a:off x="1475656" y="1628800"/>
            <a:ext cx="6120680" cy="4392488"/>
          </a:xfrm>
          <a:prstGeom prst="flowChartAlternateProcess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rot="5400000">
            <a:off x="3708400" y="2420938"/>
            <a:ext cx="86360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Н.И. Вавилов с сотрудниками в кабинете Государственного института опытной агрономии.</a:t>
            </a:r>
            <a:b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Петроград (1922-1923 гг.)</a:t>
            </a:r>
            <a:endParaRPr lang="ru-RU" sz="2800" b="1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www.sgau.ru/vavilov/album/thumbs/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1844824"/>
            <a:ext cx="5314540" cy="3757855"/>
          </a:xfrm>
          <a:prstGeom prst="round2Diag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rot="10800000" flipV="1">
            <a:off x="6300788" y="2205038"/>
            <a:ext cx="792162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2080</TotalTime>
  <Words>2975</Words>
  <Application>Microsoft Office PowerPoint</Application>
  <PresentationFormat>Экран (4:3)</PresentationFormat>
  <Paragraphs>133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Николай Иванович Вавилов – видный деятель науки</vt:lpstr>
      <vt:lpstr>25 ноября 2012 года исполняется 125 лет со дня рождения Николая Ивановича Вавилова. Имя этого учёного знаменует целую эпоху в развитии мировой биологической науки. Оно по праву стоит в ряду таких классиков естествознания как Линней, Дарвин, Мендель, Тимирязев, Прянишников. Следует отметить огромный диапазон его научных изысканий в качестве растениевода, генетика и селекционера, систематика и географа, ботаника и агронома. </vt:lpstr>
      <vt:lpstr>Страницы жизни  и деятельности учёного</vt:lpstr>
      <vt:lpstr>Родители Вавилова Н.И.</vt:lpstr>
      <vt:lpstr>Дом на Средней Пресне в Москве,  где жила семья Вавилова</vt:lpstr>
      <vt:lpstr>Н.И. Вавилов – студент Московского сельскохозяйственного института</vt:lpstr>
      <vt:lpstr>"Мне не жалко отдать жизнь ради самого малого в науке... "  </vt:lpstr>
      <vt:lpstr>С сотрудниками селекционной станции Московского сельскохозяйственного института (1911-1912 гг.)</vt:lpstr>
      <vt:lpstr>Н.И. Вавилов с сотрудниками в кабинете Государственного института опытной агрономии. Петроград (1922-1923 гг.)</vt:lpstr>
      <vt:lpstr>Н.И. Вавилов с женой Е.И. Барулиной-Вавиловой. Ленинград, 1926 г.</vt:lpstr>
      <vt:lpstr>Н.И. Вавилов с сыном, 1927 – 1928 гг.</vt:lpstr>
      <vt:lpstr>Е  Бойко В.В. Николай  Иванович      Б77  Вавилов (страницы жизни и деятельности) / В.В. Бойко, Е.Р. Виленский. – М. : Агропромиздат, 1987. – 190 с.</vt:lpstr>
      <vt:lpstr>Е04  Бахтеев Ф.Х. Николай Иванович Б30 Вавилов: 1887-1943 / Ф.Х. Бахтеев. – Новосибирск : Наука. Сиб. отд-ние, 1988. - 271 с. </vt:lpstr>
      <vt:lpstr>Е    Бальдыш Г.М. Посев и всходы. Б21 Страницы жизни академика Н.И. Вавилова / Г.М. Бальдыш. – М. : Знание, 1983. – 192 с.</vt:lpstr>
      <vt:lpstr>Е  Николай Иванович Вавилов:  В12   Очерки, воспоминания, материалы. – М. : Наука, 1987. - 488 с.</vt:lpstr>
      <vt:lpstr>Ч-21  Люди русской науки. – М. :  Л93     Физматиц, 1963. – 896 с.</vt:lpstr>
      <vt:lpstr>П  Сеятели и хранители. В 2 кн.   С33 Кн. 2. Очерки об известных агрономах, почвоведах, селекционерах, генетиках, экономистах-аграрниках. – М. : Современник, 1992. – 527 с. </vt:lpstr>
      <vt:lpstr>Баутин В.М. Н.И. Вавилов как организатор науки. / В.М. Баутин, В.И. Глазко // Известия ТСХА. – 2012. - №1. – С. 202-216.</vt:lpstr>
      <vt:lpstr>Т3(2) Суд палача. Николай Вавилов С89 в застенках НКВД. Биографический очерк. Документы / Я.Г. Рокитянский, Ю.Н. Вавилов, В.А. Гончаров. – М.: Academia, 2000. - 552 с.</vt:lpstr>
      <vt:lpstr>П13 Поповский М. Дело академика  П58  Вавилова / М. Поповский. – М. : Книга, 1990. – 303 с.</vt:lpstr>
      <vt:lpstr>Слайд 21</vt:lpstr>
      <vt:lpstr>Н.И. Вавилов в лаборатории института. Ленинград, 1927 г.</vt:lpstr>
      <vt:lpstr>С целью изучения растениеводческих ресурсов Н.И. Вавиловым были организованы многочисленные экспедиции по СССР и в зарубежные страны. В итоге с 1923 по 1940 гг. Н. И. Вавиловым и другими сотрудниками ВИРа было совершено 180 экспедиций, из них 40 – в 65 зарубежных стран. Мировая коллекция института к 1940 г. состояла из 250 тыс. образцов, из них 36 тыс. образцов пшеницы, 10 тыс. – кукурузы, 23 тыс. – кормовых и т. д. </vt:lpstr>
      <vt:lpstr>Н.И. Вавилов и «казазмач» со свитой. Абиссиния, 1927 г.</vt:lpstr>
      <vt:lpstr>Н.И. Вавилов на опытной станции.  Япония, 1929 г.</vt:lpstr>
      <vt:lpstr>Слайд 26</vt:lpstr>
      <vt:lpstr>Карта маршрутов экспедиций Н.И. Вавилова</vt:lpstr>
      <vt:lpstr>Е58 Вавилов Н.И. Пять континентов  В12  / Н.И. Вавилов. – М. : Государственное издательство географической литературы. – 1962. - 255 с.</vt:lpstr>
      <vt:lpstr>Слайд 29</vt:lpstr>
      <vt:lpstr>Слайд 30</vt:lpstr>
      <vt:lpstr>Е04   Вавилов Н.И. Избранные  В12   труды. Т.5. / Н.И. Вавилов. – М.-Л. : Изд-во «Наука», 1965. – 788 с. </vt:lpstr>
      <vt:lpstr>П4 Вавилов Н.И. Иммунитет   В12 растений к инфекционным заболеваниям / Н.И. Вавилов. – М. : Наука, 1986. – 520 с.</vt:lpstr>
      <vt:lpstr>П21  Вавилов Н.И. Мировые ресурсы  В12  зерновых культур и льна / Н.И. Вавилов – М. : Изд-во Академии Наук СССР, 1957. – 463 с. </vt:lpstr>
      <vt:lpstr>П Вавилов Н.И. Организация  В12   сельскохозяйственной науки в СССР (избранные статьи и выступления) / Н.И. Вавилов. – М. : Агропромиздат, 1987. – 384 с.</vt:lpstr>
      <vt:lpstr>Ч21 Николай Иванович Вавилов: В12 Т. 1. Научное наследие в письмах (Международная переписка). – М.: Наука, 1994. – 556 с.</vt:lpstr>
      <vt:lpstr>Е  Научное наследство. Т. 10.     Н34  Николай Иванович Вавилов. – М. : Изд-во «Наука», 1987. - 496 с. </vt:lpstr>
      <vt:lpstr>Слайд 37</vt:lpstr>
      <vt:lpstr>П13 Конарев В.Г. Н.И. Вавилов и  К64  проблемы вида в прикладной ботанике, генетике и селекции / В.Г. Конарев. – М. : Агропромиздат, 1991. – 48 с.     </vt:lpstr>
      <vt:lpstr>Седов Е.Н. Развитие научного наследия Н.И. Вавилова в селекции плодовых культур / Е.Н. Седов // Садоводство и виноградарство. – 2012. - №2. – С. 17-22. </vt:lpstr>
      <vt:lpstr>Картамышев В.Г. Развитие идей Н.И. Вавилова в селекции масличных культур / В.Г. Картамышев, Е.В. Картамышева // Вестник Российской академии сельскохозяйственных наук. -  2009. - №3. – С. 8 - 11.</vt:lpstr>
      <vt:lpstr>Е5  Вопросы географии  В74   культурных   растений и Н.И. Вавилов. – М.-Л. : Изд-во «Наука», 1966. – 130 с.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biblio_1</dc:creator>
  <cp:lastModifiedBy>biblio_1</cp:lastModifiedBy>
  <cp:revision>318</cp:revision>
  <dcterms:created xsi:type="dcterms:W3CDTF">2012-09-26T07:53:34Z</dcterms:created>
  <dcterms:modified xsi:type="dcterms:W3CDTF">2012-11-20T11:46:35Z</dcterms:modified>
</cp:coreProperties>
</file>